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34"/>
  </p:notesMasterIdLst>
  <p:sldIdLst>
    <p:sldId id="256" r:id="rId2"/>
    <p:sldId id="548" r:id="rId3"/>
    <p:sldId id="257" r:id="rId4"/>
    <p:sldId id="258" r:id="rId5"/>
    <p:sldId id="546" r:id="rId6"/>
    <p:sldId id="272" r:id="rId7"/>
    <p:sldId id="343" r:id="rId8"/>
    <p:sldId id="273" r:id="rId9"/>
    <p:sldId id="275" r:id="rId10"/>
    <p:sldId id="540" r:id="rId11"/>
    <p:sldId id="543" r:id="rId12"/>
    <p:sldId id="544" r:id="rId13"/>
    <p:sldId id="274" r:id="rId14"/>
    <p:sldId id="537" r:id="rId15"/>
    <p:sldId id="259" r:id="rId16"/>
    <p:sldId id="263" r:id="rId17"/>
    <p:sldId id="264" r:id="rId18"/>
    <p:sldId id="268" r:id="rId19"/>
    <p:sldId id="539" r:id="rId20"/>
    <p:sldId id="265" r:id="rId21"/>
    <p:sldId id="349" r:id="rId22"/>
    <p:sldId id="269" r:id="rId23"/>
    <p:sldId id="270" r:id="rId24"/>
    <p:sldId id="538" r:id="rId25"/>
    <p:sldId id="260" r:id="rId26"/>
    <p:sldId id="261" r:id="rId27"/>
    <p:sldId id="553" r:id="rId28"/>
    <p:sldId id="1090" r:id="rId29"/>
    <p:sldId id="1089" r:id="rId30"/>
    <p:sldId id="271" r:id="rId31"/>
    <p:sldId id="1059" r:id="rId32"/>
    <p:sldId id="545" r:id="rId33"/>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mateescu@meteo.local" initials="e" lastIdx="1" clrIdx="0">
    <p:extLst>
      <p:ext uri="{19B8F6BF-5375-455C-9EA6-DF929625EA0E}">
        <p15:presenceInfo xmlns:p15="http://schemas.microsoft.com/office/powerpoint/2012/main" userId="S-1-5-21-2958968740-2426955106-816675136-1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9446AF3-B93E-48F2-83F3-EFE88E977D4E}" type="datetimeFigureOut">
              <a:rPr lang="en-US" smtClean="0"/>
              <a:t>10/24/2019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A1C7AB1-F900-4E05-BF45-30231E09FF34}" type="slidenum">
              <a:rPr lang="en-US" smtClean="0"/>
              <a:t>‹#›</a:t>
            </a:fld>
            <a:endParaRPr lang="en-US"/>
          </a:p>
        </p:txBody>
      </p:sp>
    </p:spTree>
    <p:extLst>
      <p:ext uri="{BB962C8B-B14F-4D97-AF65-F5344CB8AC3E}">
        <p14:creationId xmlns:p14="http://schemas.microsoft.com/office/powerpoint/2010/main" val="192715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FE14B-C77B-4F6E-A550-0A11A292BAFC}" type="slidenum">
              <a:rPr lang="en-US" smtClean="0"/>
              <a:t>14</a:t>
            </a:fld>
            <a:endParaRPr lang="en-US"/>
          </a:p>
        </p:txBody>
      </p:sp>
    </p:spTree>
    <p:extLst>
      <p:ext uri="{BB962C8B-B14F-4D97-AF65-F5344CB8AC3E}">
        <p14:creationId xmlns:p14="http://schemas.microsoft.com/office/powerpoint/2010/main" val="117669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8E2230A-A3F5-47B9-A8F5-F005D6014227}"/>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47C04D8A-5D15-418D-87B0-3CFF6399AF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3252" name="Slide Number Placeholder 3">
            <a:extLst>
              <a:ext uri="{FF2B5EF4-FFF2-40B4-BE49-F238E27FC236}">
                <a16:creationId xmlns:a16="http://schemas.microsoft.com/office/drawing/2014/main" id="{1187887D-034E-4CEB-B39F-60AD8C9892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5DB098-6572-4D04-BECE-699AE7B9217E}" type="slidenum">
              <a:rPr lang="en-US" altLang="en-US" smtClean="0"/>
              <a:pPr/>
              <a:t>31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184669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200006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23810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1219871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0634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164358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775057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45696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268828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9474C5-D7C4-4BF5-AB4B-EB07244062CC}"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3255246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9474C5-D7C4-4BF5-AB4B-EB07244062CC}"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14401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9474C5-D7C4-4BF5-AB4B-EB07244062CC}" type="datetimeFigureOut">
              <a:rPr lang="en-US" smtClean="0"/>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34772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9474C5-D7C4-4BF5-AB4B-EB07244062CC}" type="datetimeFigureOut">
              <a:rPr lang="en-US" smtClean="0"/>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159168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474C5-D7C4-4BF5-AB4B-EB07244062CC}" type="datetimeFigureOut">
              <a:rPr lang="en-US" smtClean="0"/>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175440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9474C5-D7C4-4BF5-AB4B-EB07244062CC}"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C2C3F-90A5-4EEC-BA51-E21AECD2335A}" type="slidenum">
              <a:rPr lang="en-US" smtClean="0"/>
              <a:t>‹#›</a:t>
            </a:fld>
            <a:endParaRPr lang="en-US"/>
          </a:p>
        </p:txBody>
      </p:sp>
    </p:spTree>
    <p:extLst>
      <p:ext uri="{BB962C8B-B14F-4D97-AF65-F5344CB8AC3E}">
        <p14:creationId xmlns:p14="http://schemas.microsoft.com/office/powerpoint/2010/main" val="337761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C2C3F-90A5-4EEC-BA51-E21AECD2335A}" type="slidenum">
              <a:rPr lang="en-US" smtClean="0"/>
              <a:t>‹#›</a:t>
            </a:fld>
            <a:endParaRPr lang="en-US"/>
          </a:p>
        </p:txBody>
      </p:sp>
      <p:sp>
        <p:nvSpPr>
          <p:cNvPr id="5" name="Date Placeholder 4"/>
          <p:cNvSpPr>
            <a:spLocks noGrp="1"/>
          </p:cNvSpPr>
          <p:nvPr>
            <p:ph type="dt" sz="half" idx="10"/>
          </p:nvPr>
        </p:nvSpPr>
        <p:spPr/>
        <p:txBody>
          <a:bodyPr/>
          <a:lstStyle/>
          <a:p>
            <a:fld id="{4C9474C5-D7C4-4BF5-AB4B-EB07244062CC}" type="datetimeFigureOut">
              <a:rPr lang="en-US" smtClean="0"/>
              <a:t>10/24/2019</a:t>
            </a:fld>
            <a:endParaRPr lang="en-US"/>
          </a:p>
        </p:txBody>
      </p:sp>
    </p:spTree>
    <p:extLst>
      <p:ext uri="{BB962C8B-B14F-4D97-AF65-F5344CB8AC3E}">
        <p14:creationId xmlns:p14="http://schemas.microsoft.com/office/powerpoint/2010/main" val="319322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9474C5-D7C4-4BF5-AB4B-EB07244062CC}" type="datetimeFigureOut">
              <a:rPr lang="en-US" smtClean="0"/>
              <a:t>10/24/2019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9C2C3F-90A5-4EEC-BA51-E21AECD2335A}" type="slidenum">
              <a:rPr lang="en-US" smtClean="0"/>
              <a:t>‹#›</a:t>
            </a:fld>
            <a:endParaRPr lang="en-US"/>
          </a:p>
        </p:txBody>
      </p:sp>
    </p:spTree>
    <p:extLst>
      <p:ext uri="{BB962C8B-B14F-4D97-AF65-F5344CB8AC3E}">
        <p14:creationId xmlns:p14="http://schemas.microsoft.com/office/powerpoint/2010/main" val="42395518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1.png"/><Relationship Id="rId3" Type="http://schemas.openxmlformats.org/officeDocument/2006/relationships/oleObject" Target="../embeddings/oleObject7.bin"/><Relationship Id="rId7" Type="http://schemas.openxmlformats.org/officeDocument/2006/relationships/image" Target="../media/image2.emf"/><Relationship Id="rId12"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8.bin"/><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1.emf"/><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7.png"/><Relationship Id="rId3" Type="http://schemas.openxmlformats.org/officeDocument/2006/relationships/oleObject" Target="../embeddings/oleObject7.bin"/><Relationship Id="rId7" Type="http://schemas.openxmlformats.org/officeDocument/2006/relationships/image" Target="../media/image2.emf"/><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8.bin"/><Relationship Id="rId11" Type="http://schemas.openxmlformats.org/officeDocument/2006/relationships/image" Target="../media/image35.png"/><Relationship Id="rId5" Type="http://schemas.openxmlformats.org/officeDocument/2006/relationships/image" Target="../media/image3.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emf"/><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4.png"/><Relationship Id="rId3" Type="http://schemas.openxmlformats.org/officeDocument/2006/relationships/oleObject" Target="../embeddings/oleObject7.bin"/><Relationship Id="rId7" Type="http://schemas.openxmlformats.org/officeDocument/2006/relationships/image" Target="../media/image2.emf"/><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8.bin"/><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1.emf"/><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oleObject" Target="../embeddings/oleObject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8.bin"/><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8.jpeg"/><Relationship Id="rId4" Type="http://schemas.openxmlformats.org/officeDocument/2006/relationships/image" Target="../media/image1.emf"/><Relationship Id="rId9"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0.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9.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10.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1.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12.bin"/><Relationship Id="rId5" Type="http://schemas.openxmlformats.org/officeDocument/2006/relationships/image" Target="../media/image3.pn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3.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oleObject" Target="../embeddings/oleObject14.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5.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oleObject" Target="../embeddings/oleObject16.bin"/><Relationship Id="rId5" Type="http://schemas.openxmlformats.org/officeDocument/2006/relationships/image" Target="../media/image3.png"/><Relationship Id="rId10" Type="http://schemas.openxmlformats.org/officeDocument/2006/relationships/image" Target="../media/image53.png"/><Relationship Id="rId4" Type="http://schemas.openxmlformats.org/officeDocument/2006/relationships/image" Target="../media/image1.em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3.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3.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oleObject" Target="../embeddings/oleObject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oleObject" Target="../embeddings/oleObject8.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19.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image" Target="../media/image3.png"/><Relationship Id="rId10" Type="http://schemas.openxmlformats.org/officeDocument/2006/relationships/image" Target="../media/image57.emf"/><Relationship Id="rId4" Type="http://schemas.openxmlformats.org/officeDocument/2006/relationships/image" Target="../media/image1.emf"/><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21.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22.bin"/><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image" Target="../media/image1.emf"/><Relationship Id="rId9"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60.png"/><Relationship Id="rId7"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25.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oleObject" Target="../embeddings/oleObject26.bin"/><Relationship Id="rId5" Type="http://schemas.openxmlformats.org/officeDocument/2006/relationships/image" Target="../media/image3.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2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oleObject" Target="../embeddings/oleObject28.bin"/><Relationship Id="rId5" Type="http://schemas.openxmlformats.org/officeDocument/2006/relationships/image" Target="../media/image3.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2.emf"/><Relationship Id="rId12"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24.bin"/><Relationship Id="rId11" Type="http://schemas.openxmlformats.org/officeDocument/2006/relationships/image" Target="../media/image64.png"/><Relationship Id="rId5" Type="http://schemas.openxmlformats.org/officeDocument/2006/relationships/image" Target="../media/image1.emf"/><Relationship Id="rId10" Type="http://schemas.openxmlformats.org/officeDocument/2006/relationships/image" Target="../media/image63.png"/><Relationship Id="rId4" Type="http://schemas.openxmlformats.org/officeDocument/2006/relationships/oleObject" Target="../embeddings/oleObject23.bin"/><Relationship Id="rId9" Type="http://schemas.openxmlformats.org/officeDocument/2006/relationships/image" Target="../media/image62.png"/><Relationship Id="rId1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2.emf"/><Relationship Id="rId12"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24.bin"/><Relationship Id="rId11" Type="http://schemas.openxmlformats.org/officeDocument/2006/relationships/image" Target="../media/image70.png"/><Relationship Id="rId5" Type="http://schemas.openxmlformats.org/officeDocument/2006/relationships/image" Target="../media/image1.emf"/><Relationship Id="rId10" Type="http://schemas.openxmlformats.org/officeDocument/2006/relationships/image" Target="../media/image69.jpeg"/><Relationship Id="rId4" Type="http://schemas.openxmlformats.org/officeDocument/2006/relationships/oleObject" Target="../embeddings/oleObject23.bin"/><Relationship Id="rId9" Type="http://schemas.openxmlformats.org/officeDocument/2006/relationships/image" Target="../media/image68.jpeg"/></Relationships>
</file>

<file path=ppt/slides/_rels/slide2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68.jpeg"/><Relationship Id="rId7"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9.bin"/><Relationship Id="rId10" Type="http://schemas.openxmlformats.org/officeDocument/2006/relationships/image" Target="../media/image73.jpeg"/><Relationship Id="rId4" Type="http://schemas.openxmlformats.org/officeDocument/2006/relationships/image" Target="../media/image3.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3.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8.png"/><Relationship Id="rId3" Type="http://schemas.openxmlformats.org/officeDocument/2006/relationships/oleObject" Target="../embeddings/oleObject31.bin"/><Relationship Id="rId7" Type="http://schemas.openxmlformats.org/officeDocument/2006/relationships/image" Target="../media/image2.emf"/><Relationship Id="rId12" Type="http://schemas.openxmlformats.org/officeDocument/2006/relationships/image" Target="../media/image77.jpg"/><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oleObject" Target="../embeddings/oleObject32.bin"/><Relationship Id="rId11" Type="http://schemas.openxmlformats.org/officeDocument/2006/relationships/image" Target="../media/image76.jpeg"/><Relationship Id="rId5" Type="http://schemas.openxmlformats.org/officeDocument/2006/relationships/image" Target="../media/image3.png"/><Relationship Id="rId10" Type="http://schemas.openxmlformats.org/officeDocument/2006/relationships/image" Target="../media/image75.jpg"/><Relationship Id="rId4" Type="http://schemas.openxmlformats.org/officeDocument/2006/relationships/image" Target="../media/image1.emf"/><Relationship Id="rId9"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www.meteoromania.ro/" TargetMode="External"/><Relationship Id="rId3" Type="http://schemas.openxmlformats.org/officeDocument/2006/relationships/oleObject" Target="../embeddings/oleObject31.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32.bin"/><Relationship Id="rId11" Type="http://schemas.openxmlformats.org/officeDocument/2006/relationships/image" Target="../media/image82.jpeg"/><Relationship Id="rId5" Type="http://schemas.openxmlformats.org/officeDocument/2006/relationships/image" Target="../media/image3.png"/><Relationship Id="rId10" Type="http://schemas.openxmlformats.org/officeDocument/2006/relationships/image" Target="../media/image81.jpeg"/><Relationship Id="rId4" Type="http://schemas.openxmlformats.org/officeDocument/2006/relationships/image" Target="../media/image1.emf"/><Relationship Id="rId9" Type="http://schemas.openxmlformats.org/officeDocument/2006/relationships/image" Target="../media/image80.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5.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jpg"/><Relationship Id="rId3" Type="http://schemas.openxmlformats.org/officeDocument/2006/relationships/oleObject" Target="../embeddings/oleObject7.bin"/><Relationship Id="rId7" Type="http://schemas.openxmlformats.org/officeDocument/2006/relationships/image" Target="../media/image2.emf"/><Relationship Id="rId12"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10.JP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emf"/><Relationship Id="rId9" Type="http://schemas.openxmlformats.org/officeDocument/2006/relationships/image" Target="../media/image8.jpeg"/><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16.jpg"/><Relationship Id="rId5" Type="http://schemas.openxmlformats.org/officeDocument/2006/relationships/image" Target="../media/image3.png"/><Relationship Id="rId10" Type="http://schemas.openxmlformats.org/officeDocument/2006/relationships/image" Target="../media/image15.jpeg"/><Relationship Id="rId4" Type="http://schemas.openxmlformats.org/officeDocument/2006/relationships/image" Target="../media/image1.emf"/><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2.jpeg"/><Relationship Id="rId3" Type="http://schemas.openxmlformats.org/officeDocument/2006/relationships/oleObject" Target="../embeddings/oleObject7.bin"/><Relationship Id="rId7" Type="http://schemas.openxmlformats.org/officeDocument/2006/relationships/image" Target="../media/image2.emf"/><Relationship Id="rId12"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image" Target="../media/image20.jpeg"/><Relationship Id="rId5" Type="http://schemas.openxmlformats.org/officeDocument/2006/relationships/image" Target="../media/image3.pn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emf"/><Relationship Id="rId9" Type="http://schemas.openxmlformats.org/officeDocument/2006/relationships/image" Target="../media/image18.jpeg"/><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7.bin"/><Relationship Id="rId7"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1.emf"/><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299642" y="1435273"/>
            <a:ext cx="11185237" cy="2805530"/>
          </a:xfrm>
          <a:solidFill>
            <a:schemeClr val="bg1"/>
          </a:solidFill>
          <a:ln>
            <a:solidFill>
              <a:schemeClr val="tx1"/>
            </a:solidFill>
          </a:ln>
        </p:spPr>
        <p:txBody>
          <a:bodyPr/>
          <a:lstStyle/>
          <a:p>
            <a:pPr algn="ctr"/>
            <a:r>
              <a:rPr lang="en-US" sz="2800" dirty="0">
                <a:solidFill>
                  <a:schemeClr val="accent2">
                    <a:lumMod val="50000"/>
                  </a:schemeClr>
                </a:solidFill>
                <a:latin typeface="+mn-lt"/>
              </a:rPr>
              <a:t>FINANTARI EUROPENE </a:t>
            </a:r>
            <a:br>
              <a:rPr lang="en-US" sz="2800" dirty="0">
                <a:solidFill>
                  <a:schemeClr val="accent2">
                    <a:lumMod val="50000"/>
                  </a:schemeClr>
                </a:solidFill>
                <a:latin typeface="+mn-lt"/>
              </a:rPr>
            </a:br>
            <a:r>
              <a:rPr lang="en-US" sz="2800" dirty="0">
                <a:solidFill>
                  <a:schemeClr val="accent2">
                    <a:lumMod val="50000"/>
                  </a:schemeClr>
                </a:solidFill>
                <a:latin typeface="+mn-lt"/>
              </a:rPr>
              <a:t>PENTRU </a:t>
            </a:r>
            <a:br>
              <a:rPr lang="en-US" sz="2800" dirty="0">
                <a:solidFill>
                  <a:schemeClr val="accent2">
                    <a:lumMod val="50000"/>
                  </a:schemeClr>
                </a:solidFill>
                <a:latin typeface="+mn-lt"/>
              </a:rPr>
            </a:br>
            <a:r>
              <a:rPr lang="en-US" sz="2800" dirty="0">
                <a:solidFill>
                  <a:schemeClr val="accent2">
                    <a:lumMod val="50000"/>
                  </a:schemeClr>
                </a:solidFill>
                <a:latin typeface="+mn-lt"/>
              </a:rPr>
              <a:t>MODERNIZAREA INFRASTRUCTURII DE METEOROLOGIE DIN ROMANIA</a:t>
            </a:r>
            <a:br>
              <a:rPr lang="en-US" sz="2400" dirty="0">
                <a:solidFill>
                  <a:schemeClr val="accent2">
                    <a:lumMod val="75000"/>
                  </a:schemeClr>
                </a:solidFill>
                <a:latin typeface="+mn-lt"/>
              </a:rPr>
            </a:br>
            <a:br>
              <a:rPr lang="en-US" sz="2400" dirty="0">
                <a:solidFill>
                  <a:schemeClr val="accent2">
                    <a:lumMod val="75000"/>
                  </a:schemeClr>
                </a:solidFill>
                <a:latin typeface="+mn-lt"/>
              </a:rPr>
            </a:br>
            <a:r>
              <a:rPr lang="en-US" sz="1800" b="1" dirty="0">
                <a:solidFill>
                  <a:schemeClr val="accent2">
                    <a:lumMod val="50000"/>
                  </a:schemeClr>
                </a:solidFill>
              </a:rPr>
              <a:t>Dr. Elena MATEESCU, Director General</a:t>
            </a:r>
            <a:br>
              <a:rPr lang="en-US" sz="1800" b="1" dirty="0">
                <a:solidFill>
                  <a:schemeClr val="accent2">
                    <a:lumMod val="50000"/>
                  </a:schemeClr>
                </a:solidFill>
              </a:rPr>
            </a:br>
            <a:r>
              <a:rPr lang="en-US" sz="1800" b="1" dirty="0">
                <a:solidFill>
                  <a:schemeClr val="accent2">
                    <a:lumMod val="50000"/>
                  </a:schemeClr>
                </a:solidFill>
              </a:rPr>
              <a:t>ADMINISTRATIA NATIONALA DE METEOROLOGIE</a:t>
            </a:r>
            <a:endParaRPr lang="en-US" sz="2800" dirty="0">
              <a:solidFill>
                <a:schemeClr val="accent2">
                  <a:lumMod val="50000"/>
                </a:schemeClr>
              </a:solidFill>
              <a:latin typeface="+mn-lt"/>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extLst>
              <p:ext uri="{D42A27DB-BD31-4B8C-83A1-F6EECF244321}">
                <p14:modId xmlns:p14="http://schemas.microsoft.com/office/powerpoint/2010/main" val="1837805811"/>
              </p:ext>
            </p:extLst>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535583217"/>
              </p:ext>
            </p:extLst>
          </p:nvPr>
        </p:nvGraphicFramePr>
        <p:xfrm>
          <a:off x="2957153" y="81199"/>
          <a:ext cx="1190625" cy="1190625"/>
        </p:xfrm>
        <a:graphic>
          <a:graphicData uri="http://schemas.openxmlformats.org/presentationml/2006/ole">
            <mc:AlternateContent xmlns:mc="http://schemas.openxmlformats.org/markup-compatibility/2006">
              <mc:Choice xmlns:v="urn:schemas-microsoft-com:vml" Requires="v">
                <p:oleObj spid="_x0000_s1288" name="Acrobat Document" r:id="rId3" imgW="2162144" imgH="2162160" progId="AcroExch.Document.DC">
                  <p:embed/>
                </p:oleObj>
              </mc:Choice>
              <mc:Fallback>
                <p:oleObj name="Acrobat Document" r:id="rId3" imgW="2162144" imgH="2162160" progId="AcroExch.Document.DC">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153" y="81199"/>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8027" y="312275"/>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2672925153"/>
              </p:ext>
            </p:extLst>
          </p:nvPr>
        </p:nvGraphicFramePr>
        <p:xfrm>
          <a:off x="8009655" y="97963"/>
          <a:ext cx="1209675" cy="1209675"/>
        </p:xfrm>
        <a:graphic>
          <a:graphicData uri="http://schemas.openxmlformats.org/presentationml/2006/ole">
            <mc:AlternateContent xmlns:mc="http://schemas.openxmlformats.org/markup-compatibility/2006">
              <mc:Choice xmlns:v="urn:schemas-microsoft-com:vml" Requires="v">
                <p:oleObj spid="_x0000_s1289" name="Acrobat Document" r:id="rId6" imgW="2162144" imgH="2162160" progId="AcroExch.Document.DC">
                  <p:embed/>
                </p:oleObj>
              </mc:Choice>
              <mc:Fallback>
                <p:oleObj name="Acrobat Document" r:id="rId6" imgW="2162144" imgH="2162160" progId="AcroExch.Document.DC">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9655" y="97963"/>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10535033" y="1629680"/>
            <a:ext cx="742029" cy="691979"/>
          </a:xfrm>
          <a:prstGeom prst="rect">
            <a:avLst/>
          </a:prstGeom>
        </p:spPr>
      </p:pic>
      <p:sp>
        <p:nvSpPr>
          <p:cNvPr id="4" name="Rectangle 3">
            <a:extLst>
              <a:ext uri="{FF2B5EF4-FFF2-40B4-BE49-F238E27FC236}">
                <a16:creationId xmlns:a16="http://schemas.microsoft.com/office/drawing/2014/main" id="{BA59C925-FCF2-4583-9388-EBCE83173840}"/>
              </a:ext>
            </a:extLst>
          </p:cNvPr>
          <p:cNvSpPr/>
          <p:nvPr/>
        </p:nvSpPr>
        <p:spPr>
          <a:xfrm>
            <a:off x="1520950" y="4374256"/>
            <a:ext cx="8472796" cy="1708160"/>
          </a:xfrm>
          <a:prstGeom prst="rect">
            <a:avLst/>
          </a:prstGeom>
          <a:solidFill>
            <a:schemeClr val="bg1"/>
          </a:solidFill>
          <a:ln>
            <a:solidFill>
              <a:schemeClr val="tx1"/>
            </a:solidFill>
          </a:ln>
        </p:spPr>
        <p:txBody>
          <a:bodyPr wrap="square">
            <a:spAutoFit/>
          </a:bodyPr>
          <a:lstStyle/>
          <a:p>
            <a:pPr algn="ctr">
              <a:spcAft>
                <a:spcPts val="0"/>
              </a:spcAft>
            </a:pPr>
            <a:r>
              <a:rPr lang="ro-RO" b="1" i="1" dirty="0">
                <a:solidFill>
                  <a:schemeClr val="accent2">
                    <a:lumMod val="50000"/>
                  </a:schemeClr>
                </a:solidFill>
              </a:rPr>
              <a:t>Investim fonduri europene în România</a:t>
            </a:r>
            <a:endParaRPr lang="en-US" b="1" dirty="0">
              <a:solidFill>
                <a:schemeClr val="accent2">
                  <a:lumMod val="50000"/>
                </a:schemeClr>
              </a:solidFill>
            </a:endParaRPr>
          </a:p>
          <a:p>
            <a:pPr algn="ctr">
              <a:spcAft>
                <a:spcPts val="0"/>
              </a:spcAft>
            </a:pPr>
            <a:r>
              <a:rPr lang="ro-RO" b="1" dirty="0">
                <a:solidFill>
                  <a:schemeClr val="accent2">
                    <a:lumMod val="50000"/>
                  </a:schemeClr>
                </a:solidFill>
              </a:rPr>
              <a:t> </a:t>
            </a:r>
            <a:endParaRPr lang="en-US" b="1" dirty="0">
              <a:solidFill>
                <a:schemeClr val="accent2">
                  <a:lumMod val="50000"/>
                </a:schemeClr>
              </a:solidFill>
            </a:endParaRPr>
          </a:p>
          <a:p>
            <a:pPr algn="ctr">
              <a:spcAft>
                <a:spcPts val="600"/>
              </a:spcAft>
            </a:pPr>
            <a:r>
              <a:rPr lang="ro-RO" b="1" dirty="0">
                <a:solidFill>
                  <a:schemeClr val="accent2">
                    <a:lumMod val="50000"/>
                  </a:schemeClr>
                </a:solidFill>
                <a:ea typeface="Times New Roman" panose="02020603050405020304" pitchFamily="18" charset="0"/>
              </a:rPr>
              <a:t>Joi, 24 octombrie 2019</a:t>
            </a:r>
            <a:endParaRPr lang="en-US" dirty="0">
              <a:solidFill>
                <a:schemeClr val="accent2">
                  <a:lumMod val="50000"/>
                </a:schemeClr>
              </a:solidFill>
              <a:ea typeface="Times New Roman" panose="02020603050405020304" pitchFamily="18" charset="0"/>
            </a:endParaRPr>
          </a:p>
          <a:p>
            <a:pPr algn="ctr">
              <a:spcBef>
                <a:spcPts val="600"/>
              </a:spcBef>
              <a:spcAft>
                <a:spcPts val="600"/>
              </a:spcAft>
            </a:pPr>
            <a:r>
              <a:rPr lang="ro-RO" b="1" dirty="0">
                <a:solidFill>
                  <a:schemeClr val="accent2">
                    <a:lumMod val="50000"/>
                  </a:schemeClr>
                </a:solidFill>
                <a:ea typeface="Times New Roman" panose="02020603050405020304" pitchFamily="18" charset="0"/>
              </a:rPr>
              <a:t>Biblioteca Națională a României</a:t>
            </a:r>
            <a:endParaRPr lang="en-US" dirty="0">
              <a:solidFill>
                <a:schemeClr val="accent2">
                  <a:lumMod val="50000"/>
                </a:schemeClr>
              </a:solidFill>
              <a:ea typeface="Times New Roman" panose="02020603050405020304" pitchFamily="18" charset="0"/>
            </a:endParaRPr>
          </a:p>
          <a:p>
            <a:pPr algn="ctr">
              <a:spcAft>
                <a:spcPts val="0"/>
              </a:spcAft>
            </a:pPr>
            <a:r>
              <a:rPr lang="ro-RO" b="1" i="1" dirty="0">
                <a:solidFill>
                  <a:schemeClr val="accent2">
                    <a:lumMod val="50000"/>
                  </a:schemeClr>
                </a:solidFill>
                <a:ea typeface="Times New Roman" panose="02020603050405020304" pitchFamily="18" charset="0"/>
              </a:rPr>
              <a:t>sala Aula, Ministerul Culturii, Bulevardul Unirii 22, București</a:t>
            </a:r>
            <a:endParaRPr lang="en-US" dirty="0">
              <a:solidFill>
                <a:schemeClr val="accent2">
                  <a:lumMod val="50000"/>
                </a:schemeClr>
              </a:solidFill>
              <a:effectLst/>
              <a:ea typeface="Times New Roman" panose="02020603050405020304" pitchFamily="18" charset="0"/>
            </a:endParaRPr>
          </a:p>
        </p:txBody>
      </p:sp>
      <p:sp>
        <p:nvSpPr>
          <p:cNvPr id="5" name="Rectangle 4">
            <a:extLst>
              <a:ext uri="{FF2B5EF4-FFF2-40B4-BE49-F238E27FC236}">
                <a16:creationId xmlns:a16="http://schemas.microsoft.com/office/drawing/2014/main" id="{F8605630-E939-4A9F-B4AC-A074D35438A2}"/>
              </a:ext>
            </a:extLst>
          </p:cNvPr>
          <p:cNvSpPr/>
          <p:nvPr/>
        </p:nvSpPr>
        <p:spPr>
          <a:xfrm>
            <a:off x="355600" y="6198241"/>
            <a:ext cx="11480800" cy="523220"/>
          </a:xfrm>
          <a:prstGeom prst="rect">
            <a:avLst/>
          </a:prstGeom>
          <a:solidFill>
            <a:schemeClr val="bg1"/>
          </a:solidFill>
          <a:ln>
            <a:solidFill>
              <a:schemeClr val="tx1"/>
            </a:solidFill>
          </a:ln>
        </p:spPr>
        <p:txBody>
          <a:bodyPr wrap="square">
            <a:spAutoFit/>
          </a:bodyPr>
          <a:lstStyle/>
          <a:p>
            <a:pPr algn="ctr">
              <a:spcAft>
                <a:spcPts val="0"/>
              </a:spcAft>
              <a:tabLst>
                <a:tab pos="2971800" algn="ctr"/>
                <a:tab pos="5943600" algn="r"/>
                <a:tab pos="2971800" algn="ctr"/>
                <a:tab pos="6301105" algn="r"/>
              </a:tabLst>
            </a:pPr>
            <a:r>
              <a:rPr lang="ro-RO" sz="1400" dirty="0">
                <a:solidFill>
                  <a:schemeClr val="accent2">
                    <a:lumMod val="50000"/>
                  </a:schemeClr>
                </a:solidFill>
                <a:latin typeface="Trebuchet MS" panose="020B0603020202020204" pitchFamily="34" charset="0"/>
                <a:ea typeface="Times New Roman" panose="02020603050405020304" pitchFamily="18" charset="0"/>
              </a:rPr>
              <a:t>Eveniment realizat în cadrul proiectului „</a:t>
            </a:r>
            <a:r>
              <a:rPr lang="ro-RO" sz="1400" i="1" dirty="0">
                <a:solidFill>
                  <a:schemeClr val="accent2">
                    <a:lumMod val="50000"/>
                  </a:schemeClr>
                </a:solidFill>
                <a:latin typeface="Trebuchet MS" panose="020B0603020202020204" pitchFamily="34" charset="0"/>
                <a:ea typeface="Times New Roman" panose="02020603050405020304" pitchFamily="18" charset="0"/>
              </a:rPr>
              <a:t>Sprijin pentru realizarea evenimentelor din Planul de Comunicare pentru IS 2014-2020</a:t>
            </a:r>
            <a:r>
              <a:rPr lang="ro-RO" sz="1400" dirty="0">
                <a:solidFill>
                  <a:schemeClr val="accent2">
                    <a:lumMod val="50000"/>
                  </a:schemeClr>
                </a:solidFill>
                <a:latin typeface="Trebuchet MS" panose="020B0603020202020204" pitchFamily="34" charset="0"/>
                <a:ea typeface="Times New Roman" panose="02020603050405020304" pitchFamily="18" charset="0"/>
              </a:rPr>
              <a:t>”, </a:t>
            </a:r>
            <a:endParaRPr lang="en-US" sz="1400" dirty="0">
              <a:solidFill>
                <a:schemeClr val="accent2">
                  <a:lumMod val="50000"/>
                </a:schemeClr>
              </a:solidFill>
              <a:latin typeface="Trebuchet MS" panose="020B0603020202020204" pitchFamily="34" charset="0"/>
              <a:ea typeface="Times New Roman" panose="02020603050405020304" pitchFamily="18" charset="0"/>
            </a:endParaRPr>
          </a:p>
          <a:p>
            <a:pPr algn="ctr">
              <a:spcAft>
                <a:spcPts val="0"/>
              </a:spcAft>
              <a:tabLst>
                <a:tab pos="2971800" algn="ctr"/>
                <a:tab pos="5943600" algn="r"/>
                <a:tab pos="2971800" algn="ctr"/>
                <a:tab pos="6301105" algn="r"/>
              </a:tabLst>
            </a:pPr>
            <a:r>
              <a:rPr lang="ro-RO" sz="1400" dirty="0">
                <a:solidFill>
                  <a:schemeClr val="accent2">
                    <a:lumMod val="50000"/>
                  </a:schemeClr>
                </a:solidFill>
                <a:latin typeface="Trebuchet MS" panose="020B0603020202020204" pitchFamily="34" charset="0"/>
                <a:ea typeface="Times New Roman" panose="02020603050405020304" pitchFamily="18" charset="0"/>
              </a:rPr>
              <a:t>finanțat din Fondul European de Dezvoltare Regională, prin Programul Operațional Asistență Tehnică 2014-2020</a:t>
            </a:r>
            <a:endParaRPr lang="en-US" sz="1400" dirty="0">
              <a:solidFill>
                <a:schemeClr val="accent2">
                  <a:lumMod val="50000"/>
                </a:schemeClr>
              </a:solidFill>
              <a:effectLst/>
              <a:latin typeface="Times New Roman" panose="02020603050405020304" pitchFamily="18" charset="0"/>
              <a:ea typeface="Times New Roman" panose="02020603050405020304" pitchFamily="18" charset="0"/>
            </a:endParaRPr>
          </a:p>
        </p:txBody>
      </p:sp>
      <p:pic>
        <p:nvPicPr>
          <p:cNvPr id="13" name="Picture 12" descr="NMA">
            <a:extLst>
              <a:ext uri="{FF2B5EF4-FFF2-40B4-BE49-F238E27FC236}">
                <a16:creationId xmlns:a16="http://schemas.microsoft.com/office/drawing/2014/main" id="{D2086225-BDBA-4915-B422-0FD635C4BE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4935" y="4477013"/>
            <a:ext cx="2020195" cy="1515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820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686767524"/>
              </p:ext>
            </p:extLst>
          </p:nvPr>
        </p:nvGraphicFramePr>
        <p:xfrm>
          <a:off x="2935975" y="41199"/>
          <a:ext cx="1190625" cy="1190625"/>
        </p:xfrm>
        <a:graphic>
          <a:graphicData uri="http://schemas.openxmlformats.org/presentationml/2006/ole">
            <mc:AlternateContent xmlns:mc="http://schemas.openxmlformats.org/markup-compatibility/2006">
              <mc:Choice xmlns:v="urn:schemas-microsoft-com:vml" Requires="v">
                <p:oleObj spid="_x0000_s30796"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975" y="41199"/>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7608" y="248749"/>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1287056038"/>
              </p:ext>
            </p:extLst>
          </p:nvPr>
        </p:nvGraphicFramePr>
        <p:xfrm>
          <a:off x="7404817" y="138371"/>
          <a:ext cx="1209675" cy="1209675"/>
        </p:xfrm>
        <a:graphic>
          <a:graphicData uri="http://schemas.openxmlformats.org/presentationml/2006/ole">
            <mc:AlternateContent xmlns:mc="http://schemas.openxmlformats.org/markup-compatibility/2006">
              <mc:Choice xmlns:v="urn:schemas-microsoft-com:vml" Requires="v">
                <p:oleObj spid="_x0000_s30797"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4817" y="138371"/>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151888" y="6198274"/>
            <a:ext cx="513715" cy="493395"/>
          </a:xfrm>
          <a:prstGeom prst="rect">
            <a:avLst/>
          </a:prstGeom>
        </p:spPr>
      </p:pic>
      <p:pic>
        <p:nvPicPr>
          <p:cNvPr id="17" name="Picture 2">
            <a:extLst>
              <a:ext uri="{FF2B5EF4-FFF2-40B4-BE49-F238E27FC236}">
                <a16:creationId xmlns:a16="http://schemas.microsoft.com/office/drawing/2014/main" id="{0B79283B-7910-44EA-AFBB-3D9F0CAB37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49" y="1469514"/>
            <a:ext cx="4210033" cy="21131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8AE9B1A1-C950-45EC-971F-D8DA8DE79C5C}"/>
              </a:ext>
            </a:extLst>
          </p:cNvPr>
          <p:cNvSpPr txBox="1"/>
          <p:nvPr/>
        </p:nvSpPr>
        <p:spPr>
          <a:xfrm>
            <a:off x="6424563" y="1291825"/>
            <a:ext cx="3900982" cy="307777"/>
          </a:xfrm>
          <a:prstGeom prst="rect">
            <a:avLst/>
          </a:prstGeom>
          <a:noFill/>
        </p:spPr>
        <p:txBody>
          <a:bodyPr wrap="square" rtlCol="0">
            <a:spAutoFit/>
          </a:bodyPr>
          <a:lstStyle/>
          <a:p>
            <a:pPr algn="ctr"/>
            <a:r>
              <a:rPr lang="en-US" sz="1400" dirty="0"/>
              <a:t> </a:t>
            </a:r>
            <a:r>
              <a:rPr lang="en-US" sz="1400" b="1" dirty="0" err="1"/>
              <a:t>Introducere</a:t>
            </a:r>
            <a:r>
              <a:rPr lang="en-US" sz="1400" b="1" dirty="0"/>
              <a:t> date si </a:t>
            </a:r>
            <a:r>
              <a:rPr lang="en-US" sz="1400" b="1" dirty="0" err="1"/>
              <a:t>validare</a:t>
            </a:r>
            <a:endParaRPr lang="en-US" sz="1400" b="1" dirty="0"/>
          </a:p>
        </p:txBody>
      </p:sp>
      <p:pic>
        <p:nvPicPr>
          <p:cNvPr id="19" name="Picture 2">
            <a:extLst>
              <a:ext uri="{FF2B5EF4-FFF2-40B4-BE49-F238E27FC236}">
                <a16:creationId xmlns:a16="http://schemas.microsoft.com/office/drawing/2014/main" id="{DB7ADD89-35A3-412F-9921-5FC14D7B04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2129" y="1663711"/>
            <a:ext cx="4315909" cy="2166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
            <a:extLst>
              <a:ext uri="{FF2B5EF4-FFF2-40B4-BE49-F238E27FC236}">
                <a16:creationId xmlns:a16="http://schemas.microsoft.com/office/drawing/2014/main" id="{52009F3E-A81E-4156-9980-734A3DF736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1028" y="1857908"/>
            <a:ext cx="4309125" cy="2166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
            <a:extLst>
              <a:ext uri="{FF2B5EF4-FFF2-40B4-BE49-F238E27FC236}">
                <a16:creationId xmlns:a16="http://schemas.microsoft.com/office/drawing/2014/main" id="{0466BEBF-4F7F-443E-85E6-3B3C2FE91C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49" y="3865417"/>
            <a:ext cx="3788058" cy="1981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
            <a:extLst>
              <a:ext uri="{FF2B5EF4-FFF2-40B4-BE49-F238E27FC236}">
                <a16:creationId xmlns:a16="http://schemas.microsoft.com/office/drawing/2014/main" id="{C2FD3AA4-9F29-4F0D-BF98-E299327D99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71632" y="4134443"/>
            <a:ext cx="3979894" cy="1993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Box 22">
            <a:extLst>
              <a:ext uri="{FF2B5EF4-FFF2-40B4-BE49-F238E27FC236}">
                <a16:creationId xmlns:a16="http://schemas.microsoft.com/office/drawing/2014/main" id="{CC464879-56C8-43CA-8C3B-F675D3431B29}"/>
              </a:ext>
            </a:extLst>
          </p:cNvPr>
          <p:cNvSpPr txBox="1"/>
          <p:nvPr/>
        </p:nvSpPr>
        <p:spPr>
          <a:xfrm>
            <a:off x="568606" y="1111889"/>
            <a:ext cx="3900982" cy="338554"/>
          </a:xfrm>
          <a:prstGeom prst="rect">
            <a:avLst/>
          </a:prstGeom>
          <a:noFill/>
        </p:spPr>
        <p:txBody>
          <a:bodyPr wrap="square" rtlCol="0">
            <a:spAutoFit/>
          </a:bodyPr>
          <a:lstStyle/>
          <a:p>
            <a:pPr algn="ctr"/>
            <a:r>
              <a:rPr lang="en-US" sz="1600" b="1" dirty="0"/>
              <a:t>APLICATIE LOCALA</a:t>
            </a:r>
            <a:endParaRPr lang="en-US" sz="1400" b="1" dirty="0"/>
          </a:p>
        </p:txBody>
      </p:sp>
      <p:sp>
        <p:nvSpPr>
          <p:cNvPr id="24" name="TextBox 23">
            <a:extLst>
              <a:ext uri="{FF2B5EF4-FFF2-40B4-BE49-F238E27FC236}">
                <a16:creationId xmlns:a16="http://schemas.microsoft.com/office/drawing/2014/main" id="{3AB55F5D-F60B-4B5B-9CE0-A5048EA4901B}"/>
              </a:ext>
            </a:extLst>
          </p:cNvPr>
          <p:cNvSpPr txBox="1"/>
          <p:nvPr/>
        </p:nvSpPr>
        <p:spPr>
          <a:xfrm>
            <a:off x="151888" y="3577447"/>
            <a:ext cx="3900982" cy="307777"/>
          </a:xfrm>
          <a:prstGeom prst="rect">
            <a:avLst/>
          </a:prstGeom>
          <a:noFill/>
        </p:spPr>
        <p:txBody>
          <a:bodyPr wrap="square" rtlCol="0">
            <a:spAutoFit/>
          </a:bodyPr>
          <a:lstStyle/>
          <a:p>
            <a:pPr algn="ctr"/>
            <a:r>
              <a:rPr lang="en-US" sz="1400" dirty="0"/>
              <a:t> </a:t>
            </a:r>
            <a:r>
              <a:rPr lang="en-US" sz="1400" b="1" dirty="0" err="1"/>
              <a:t>Transmitere</a:t>
            </a:r>
            <a:r>
              <a:rPr lang="en-US" sz="1400" b="1" dirty="0"/>
              <a:t> date</a:t>
            </a:r>
          </a:p>
        </p:txBody>
      </p:sp>
      <p:sp>
        <p:nvSpPr>
          <p:cNvPr id="25" name="TextBox 24">
            <a:extLst>
              <a:ext uri="{FF2B5EF4-FFF2-40B4-BE49-F238E27FC236}">
                <a16:creationId xmlns:a16="http://schemas.microsoft.com/office/drawing/2014/main" id="{869961B9-F52B-43F1-B913-7AA8010B763D}"/>
              </a:ext>
            </a:extLst>
          </p:cNvPr>
          <p:cNvSpPr txBox="1"/>
          <p:nvPr/>
        </p:nvSpPr>
        <p:spPr>
          <a:xfrm>
            <a:off x="7858672" y="4100059"/>
            <a:ext cx="3900982" cy="307777"/>
          </a:xfrm>
          <a:prstGeom prst="rect">
            <a:avLst/>
          </a:prstGeom>
          <a:noFill/>
        </p:spPr>
        <p:txBody>
          <a:bodyPr wrap="square" rtlCol="0">
            <a:spAutoFit/>
          </a:bodyPr>
          <a:lstStyle/>
          <a:p>
            <a:pPr algn="ctr"/>
            <a:r>
              <a:rPr lang="en-US" sz="1400" dirty="0"/>
              <a:t>  </a:t>
            </a:r>
            <a:r>
              <a:rPr lang="en-US" sz="1400" dirty="0" err="1"/>
              <a:t>Validare</a:t>
            </a:r>
            <a:r>
              <a:rPr lang="en-US" sz="1400" dirty="0"/>
              <a:t> </a:t>
            </a:r>
            <a:r>
              <a:rPr lang="en-US" sz="1400" dirty="0" err="1"/>
              <a:t>t</a:t>
            </a:r>
            <a:r>
              <a:rPr lang="en-US" sz="1400" b="1" dirty="0" err="1"/>
              <a:t>ransmitere</a:t>
            </a:r>
            <a:r>
              <a:rPr lang="en-US" sz="1400" b="1" dirty="0"/>
              <a:t> date</a:t>
            </a:r>
          </a:p>
        </p:txBody>
      </p:sp>
      <p:pic>
        <p:nvPicPr>
          <p:cNvPr id="26" name="Picture 2">
            <a:extLst>
              <a:ext uri="{FF2B5EF4-FFF2-40B4-BE49-F238E27FC236}">
                <a16:creationId xmlns:a16="http://schemas.microsoft.com/office/drawing/2014/main" id="{F0DF6F63-CCE1-48B4-96EC-58B1586130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90202" y="4407836"/>
            <a:ext cx="3930776" cy="1960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Box 26">
            <a:extLst>
              <a:ext uri="{FF2B5EF4-FFF2-40B4-BE49-F238E27FC236}">
                <a16:creationId xmlns:a16="http://schemas.microsoft.com/office/drawing/2014/main" id="{1D041823-4466-46AC-AF5B-76490AC253CF}"/>
              </a:ext>
            </a:extLst>
          </p:cNvPr>
          <p:cNvSpPr txBox="1"/>
          <p:nvPr/>
        </p:nvSpPr>
        <p:spPr>
          <a:xfrm>
            <a:off x="4052870" y="3815137"/>
            <a:ext cx="3900982" cy="307777"/>
          </a:xfrm>
          <a:prstGeom prst="rect">
            <a:avLst/>
          </a:prstGeom>
          <a:noFill/>
        </p:spPr>
        <p:txBody>
          <a:bodyPr wrap="square" rtlCol="0">
            <a:spAutoFit/>
          </a:bodyPr>
          <a:lstStyle/>
          <a:p>
            <a:pPr algn="ctr"/>
            <a:r>
              <a:rPr lang="en-US" sz="1400" dirty="0"/>
              <a:t> </a:t>
            </a:r>
            <a:r>
              <a:rPr lang="en-US" sz="1400" b="1" dirty="0" err="1"/>
              <a:t>Transmitere</a:t>
            </a:r>
            <a:r>
              <a:rPr lang="en-US" sz="1400" b="1" dirty="0"/>
              <a:t> date</a:t>
            </a:r>
          </a:p>
        </p:txBody>
      </p:sp>
    </p:spTree>
    <p:extLst>
      <p:ext uri="{BB962C8B-B14F-4D97-AF65-F5344CB8AC3E}">
        <p14:creationId xmlns:p14="http://schemas.microsoft.com/office/powerpoint/2010/main" val="413786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1854743"/>
              </p:ext>
            </p:extLst>
          </p:nvPr>
        </p:nvGraphicFramePr>
        <p:xfrm>
          <a:off x="2904256" y="64851"/>
          <a:ext cx="1190625" cy="1190625"/>
        </p:xfrm>
        <a:graphic>
          <a:graphicData uri="http://schemas.openxmlformats.org/presentationml/2006/ole">
            <mc:AlternateContent xmlns:mc="http://schemas.openxmlformats.org/markup-compatibility/2006">
              <mc:Choice xmlns:v="urn:schemas-microsoft-com:vml" Requires="v">
                <p:oleObj spid="_x0000_s31796"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256" y="64851"/>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6131" y="227178"/>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2445473692"/>
              </p:ext>
            </p:extLst>
          </p:nvPr>
        </p:nvGraphicFramePr>
        <p:xfrm>
          <a:off x="7203854" y="116854"/>
          <a:ext cx="1209675" cy="1209675"/>
        </p:xfrm>
        <a:graphic>
          <a:graphicData uri="http://schemas.openxmlformats.org/presentationml/2006/ole">
            <mc:AlternateContent xmlns:mc="http://schemas.openxmlformats.org/markup-compatibility/2006">
              <mc:Choice xmlns:v="urn:schemas-microsoft-com:vml" Requires="v">
                <p:oleObj spid="_x0000_s31797"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3854" y="116854"/>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61046" y="6094984"/>
            <a:ext cx="513715" cy="493395"/>
          </a:xfrm>
          <a:prstGeom prst="rect">
            <a:avLst/>
          </a:prstGeom>
        </p:spPr>
      </p:pic>
      <p:pic>
        <p:nvPicPr>
          <p:cNvPr id="16" name="Picture 2">
            <a:extLst>
              <a:ext uri="{FF2B5EF4-FFF2-40B4-BE49-F238E27FC236}">
                <a16:creationId xmlns:a16="http://schemas.microsoft.com/office/drawing/2014/main" id="{FE21B5B6-36A9-47E8-9D07-D2C49CD667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326" y="1405405"/>
            <a:ext cx="3215005" cy="16775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2">
            <a:extLst>
              <a:ext uri="{FF2B5EF4-FFF2-40B4-BE49-F238E27FC236}">
                <a16:creationId xmlns:a16="http://schemas.microsoft.com/office/drawing/2014/main" id="{667BB875-7350-4694-88FC-3DCA285F3D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6814" y="1522520"/>
            <a:ext cx="3110415" cy="15604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2">
            <a:extLst>
              <a:ext uri="{FF2B5EF4-FFF2-40B4-BE49-F238E27FC236}">
                <a16:creationId xmlns:a16="http://schemas.microsoft.com/office/drawing/2014/main" id="{3C439388-84D0-469E-B691-18D5C387E8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6231" y="1601251"/>
            <a:ext cx="3110415" cy="1561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2">
            <a:extLst>
              <a:ext uri="{FF2B5EF4-FFF2-40B4-BE49-F238E27FC236}">
                <a16:creationId xmlns:a16="http://schemas.microsoft.com/office/drawing/2014/main" id="{D87CEE98-AA04-44E9-B805-2A740B8DD8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02549" y="1693792"/>
            <a:ext cx="3258125" cy="16339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TextBox 19">
            <a:extLst>
              <a:ext uri="{FF2B5EF4-FFF2-40B4-BE49-F238E27FC236}">
                <a16:creationId xmlns:a16="http://schemas.microsoft.com/office/drawing/2014/main" id="{F3D627AE-1A9A-421D-8258-BAE5CC408918}"/>
              </a:ext>
            </a:extLst>
          </p:cNvPr>
          <p:cNvSpPr txBox="1"/>
          <p:nvPr/>
        </p:nvSpPr>
        <p:spPr>
          <a:xfrm>
            <a:off x="315642" y="1086199"/>
            <a:ext cx="3900982" cy="338554"/>
          </a:xfrm>
          <a:prstGeom prst="rect">
            <a:avLst/>
          </a:prstGeom>
          <a:noFill/>
        </p:spPr>
        <p:txBody>
          <a:bodyPr wrap="square" rtlCol="0">
            <a:spAutoFit/>
          </a:bodyPr>
          <a:lstStyle/>
          <a:p>
            <a:pPr algn="ctr"/>
            <a:r>
              <a:rPr lang="en-US" sz="1600" b="1" dirty="0"/>
              <a:t>APLICATIE LOCALA</a:t>
            </a:r>
            <a:endParaRPr lang="en-US" sz="1400" b="1" dirty="0"/>
          </a:p>
        </p:txBody>
      </p:sp>
      <p:pic>
        <p:nvPicPr>
          <p:cNvPr id="21" name="Picture 2">
            <a:extLst>
              <a:ext uri="{FF2B5EF4-FFF2-40B4-BE49-F238E27FC236}">
                <a16:creationId xmlns:a16="http://schemas.microsoft.com/office/drawing/2014/main" id="{1C67B47D-D5FF-4251-83C6-9216A25A6B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3529" y="3942764"/>
            <a:ext cx="3088330" cy="20867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Box 21">
            <a:extLst>
              <a:ext uri="{FF2B5EF4-FFF2-40B4-BE49-F238E27FC236}">
                <a16:creationId xmlns:a16="http://schemas.microsoft.com/office/drawing/2014/main" id="{63020D42-1A29-4E64-8A93-76B4A84FD42E}"/>
              </a:ext>
            </a:extLst>
          </p:cNvPr>
          <p:cNvSpPr txBox="1"/>
          <p:nvPr/>
        </p:nvSpPr>
        <p:spPr>
          <a:xfrm>
            <a:off x="6530629" y="1216631"/>
            <a:ext cx="3900982" cy="307777"/>
          </a:xfrm>
          <a:prstGeom prst="rect">
            <a:avLst/>
          </a:prstGeom>
          <a:noFill/>
        </p:spPr>
        <p:txBody>
          <a:bodyPr wrap="square" rtlCol="0">
            <a:spAutoFit/>
          </a:bodyPr>
          <a:lstStyle/>
          <a:p>
            <a:pPr algn="ctr"/>
            <a:r>
              <a:rPr lang="en-US" sz="1400" b="1" dirty="0" err="1"/>
              <a:t>Selectare</a:t>
            </a:r>
            <a:r>
              <a:rPr lang="en-US" sz="1400" b="1" dirty="0"/>
              <a:t> date si </a:t>
            </a:r>
            <a:r>
              <a:rPr lang="en-US" sz="1400" b="1" dirty="0" err="1"/>
              <a:t>afisare</a:t>
            </a:r>
            <a:r>
              <a:rPr lang="en-US" sz="1400" b="1" dirty="0"/>
              <a:t> </a:t>
            </a:r>
            <a:r>
              <a:rPr lang="en-US" sz="1400" b="1" dirty="0" err="1"/>
              <a:t>parametrii</a:t>
            </a:r>
            <a:endParaRPr lang="en-US" sz="1400" b="1" dirty="0"/>
          </a:p>
        </p:txBody>
      </p:sp>
      <p:pic>
        <p:nvPicPr>
          <p:cNvPr id="23" name="Picture 2">
            <a:extLst>
              <a:ext uri="{FF2B5EF4-FFF2-40B4-BE49-F238E27FC236}">
                <a16:creationId xmlns:a16="http://schemas.microsoft.com/office/drawing/2014/main" id="{8CCBD169-4E0A-45F3-B646-72A49143C7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046" y="3429000"/>
            <a:ext cx="4010174" cy="20867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Box 23">
            <a:extLst>
              <a:ext uri="{FF2B5EF4-FFF2-40B4-BE49-F238E27FC236}">
                <a16:creationId xmlns:a16="http://schemas.microsoft.com/office/drawing/2014/main" id="{AF1870D2-A3B8-47DF-919B-B982867DBCD1}"/>
              </a:ext>
            </a:extLst>
          </p:cNvPr>
          <p:cNvSpPr txBox="1"/>
          <p:nvPr/>
        </p:nvSpPr>
        <p:spPr>
          <a:xfrm>
            <a:off x="225618" y="3106744"/>
            <a:ext cx="3900982" cy="307777"/>
          </a:xfrm>
          <a:prstGeom prst="rect">
            <a:avLst/>
          </a:prstGeom>
          <a:noFill/>
        </p:spPr>
        <p:txBody>
          <a:bodyPr wrap="square" rtlCol="0">
            <a:spAutoFit/>
          </a:bodyPr>
          <a:lstStyle/>
          <a:p>
            <a:pPr algn="ctr"/>
            <a:r>
              <a:rPr lang="en-US" sz="1400" b="1" dirty="0" err="1"/>
              <a:t>Configurare</a:t>
            </a:r>
            <a:r>
              <a:rPr lang="en-US" sz="1400" b="1" dirty="0"/>
              <a:t> </a:t>
            </a:r>
            <a:r>
              <a:rPr lang="en-US" sz="1400" b="1" dirty="0" err="1"/>
              <a:t>platforme</a:t>
            </a:r>
            <a:r>
              <a:rPr lang="en-US" sz="1400" b="1" dirty="0"/>
              <a:t> </a:t>
            </a:r>
            <a:r>
              <a:rPr lang="en-US" sz="1400" b="1" dirty="0" err="1"/>
              <a:t>agrometeo</a:t>
            </a:r>
            <a:endParaRPr lang="en-US" sz="1400" b="1" dirty="0"/>
          </a:p>
        </p:txBody>
      </p:sp>
      <p:pic>
        <p:nvPicPr>
          <p:cNvPr id="25" name="Picture 2">
            <a:extLst>
              <a:ext uri="{FF2B5EF4-FFF2-40B4-BE49-F238E27FC236}">
                <a16:creationId xmlns:a16="http://schemas.microsoft.com/office/drawing/2014/main" id="{0B616577-CA35-4490-9741-5563E1B59E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01940" y="3618547"/>
            <a:ext cx="3705377" cy="1934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Box 25">
            <a:extLst>
              <a:ext uri="{FF2B5EF4-FFF2-40B4-BE49-F238E27FC236}">
                <a16:creationId xmlns:a16="http://schemas.microsoft.com/office/drawing/2014/main" id="{763B7DA0-1D69-4769-9EEC-7E72E5BF4456}"/>
              </a:ext>
            </a:extLst>
          </p:cNvPr>
          <p:cNvSpPr txBox="1"/>
          <p:nvPr/>
        </p:nvSpPr>
        <p:spPr>
          <a:xfrm>
            <a:off x="4326738" y="3260632"/>
            <a:ext cx="3900982" cy="307777"/>
          </a:xfrm>
          <a:prstGeom prst="rect">
            <a:avLst/>
          </a:prstGeom>
          <a:noFill/>
        </p:spPr>
        <p:txBody>
          <a:bodyPr wrap="square" rtlCol="0">
            <a:spAutoFit/>
          </a:bodyPr>
          <a:lstStyle/>
          <a:p>
            <a:pPr algn="ctr"/>
            <a:r>
              <a:rPr lang="en-US" sz="1400" b="1" dirty="0" err="1"/>
              <a:t>Metadate</a:t>
            </a:r>
            <a:r>
              <a:rPr lang="en-US" sz="1400" b="1" dirty="0"/>
              <a:t> </a:t>
            </a:r>
            <a:r>
              <a:rPr lang="en-US" sz="1400" b="1" dirty="0" err="1"/>
              <a:t>platforme</a:t>
            </a:r>
            <a:r>
              <a:rPr lang="en-US" sz="1400" b="1" dirty="0"/>
              <a:t> </a:t>
            </a:r>
            <a:r>
              <a:rPr lang="en-US" sz="1400" b="1" dirty="0" err="1"/>
              <a:t>agrometeo</a:t>
            </a:r>
            <a:endParaRPr lang="en-US" sz="1400" b="1" dirty="0"/>
          </a:p>
        </p:txBody>
      </p:sp>
      <p:sp>
        <p:nvSpPr>
          <p:cNvPr id="27" name="TextBox 26">
            <a:extLst>
              <a:ext uri="{FF2B5EF4-FFF2-40B4-BE49-F238E27FC236}">
                <a16:creationId xmlns:a16="http://schemas.microsoft.com/office/drawing/2014/main" id="{2A9EE1FE-0D7D-4B39-8BE7-27E4C4344C92}"/>
              </a:ext>
            </a:extLst>
          </p:cNvPr>
          <p:cNvSpPr txBox="1"/>
          <p:nvPr/>
        </p:nvSpPr>
        <p:spPr>
          <a:xfrm>
            <a:off x="8107317" y="3470013"/>
            <a:ext cx="3900982" cy="307777"/>
          </a:xfrm>
          <a:prstGeom prst="rect">
            <a:avLst/>
          </a:prstGeom>
          <a:noFill/>
        </p:spPr>
        <p:txBody>
          <a:bodyPr wrap="square" rtlCol="0">
            <a:spAutoFit/>
          </a:bodyPr>
          <a:lstStyle/>
          <a:p>
            <a:pPr algn="ctr"/>
            <a:r>
              <a:rPr lang="en-US" sz="1400" b="1" dirty="0" err="1"/>
              <a:t>Transmitere</a:t>
            </a:r>
            <a:r>
              <a:rPr lang="en-US" sz="1400" b="1" dirty="0"/>
              <a:t> </a:t>
            </a:r>
            <a:r>
              <a:rPr lang="en-US" sz="1400" b="1" dirty="0" err="1"/>
              <a:t>mesaje</a:t>
            </a:r>
            <a:r>
              <a:rPr lang="en-US" sz="1400" b="1" dirty="0"/>
              <a:t> </a:t>
            </a:r>
            <a:r>
              <a:rPr lang="en-US" sz="1400" b="1" dirty="0" err="1"/>
              <a:t>agrometeo</a:t>
            </a:r>
            <a:endParaRPr lang="en-US" sz="1400" b="1" dirty="0"/>
          </a:p>
        </p:txBody>
      </p:sp>
    </p:spTree>
    <p:extLst>
      <p:ext uri="{BB962C8B-B14F-4D97-AF65-F5344CB8AC3E}">
        <p14:creationId xmlns:p14="http://schemas.microsoft.com/office/powerpoint/2010/main" val="2887186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nvGraphicFramePr>
        <p:xfrm>
          <a:off x="911754" y="117013"/>
          <a:ext cx="1190625" cy="1190625"/>
        </p:xfrm>
        <a:graphic>
          <a:graphicData uri="http://schemas.openxmlformats.org/presentationml/2006/ole">
            <mc:AlternateContent xmlns:mc="http://schemas.openxmlformats.org/markup-compatibility/2006">
              <mc:Choice xmlns:v="urn:schemas-microsoft-com:vml" Requires="v">
                <p:oleObj spid="_x0000_s32820"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54" y="117013"/>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247" y="311792"/>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nvGraphicFramePr>
        <p:xfrm>
          <a:off x="5321395" y="195730"/>
          <a:ext cx="1209675" cy="1209675"/>
        </p:xfrm>
        <a:graphic>
          <a:graphicData uri="http://schemas.openxmlformats.org/presentationml/2006/ole">
            <mc:AlternateContent xmlns:mc="http://schemas.openxmlformats.org/markup-compatibility/2006">
              <mc:Choice xmlns:v="urn:schemas-microsoft-com:vml" Requires="v">
                <p:oleObj spid="_x0000_s32821"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1395" y="19573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77322" y="6216844"/>
            <a:ext cx="513715" cy="493395"/>
          </a:xfrm>
          <a:prstGeom prst="rect">
            <a:avLst/>
          </a:prstGeom>
        </p:spPr>
      </p:pic>
      <p:pic>
        <p:nvPicPr>
          <p:cNvPr id="14" name="Picture 13">
            <a:extLst>
              <a:ext uri="{FF2B5EF4-FFF2-40B4-BE49-F238E27FC236}">
                <a16:creationId xmlns:a16="http://schemas.microsoft.com/office/drawing/2014/main" id="{E6357D5C-157E-420B-86F9-8065C59CC1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1363" y="489247"/>
            <a:ext cx="1673351" cy="622642"/>
          </a:xfrm>
          <a:prstGeom prst="rect">
            <a:avLst/>
          </a:prstGeom>
        </p:spPr>
      </p:pic>
      <p:sp>
        <p:nvSpPr>
          <p:cNvPr id="13" name="TextBox 12">
            <a:extLst>
              <a:ext uri="{FF2B5EF4-FFF2-40B4-BE49-F238E27FC236}">
                <a16:creationId xmlns:a16="http://schemas.microsoft.com/office/drawing/2014/main" id="{3B13BD9C-21C9-4387-A3BB-C6943EFE1C89}"/>
              </a:ext>
            </a:extLst>
          </p:cNvPr>
          <p:cNvSpPr txBox="1"/>
          <p:nvPr/>
        </p:nvSpPr>
        <p:spPr>
          <a:xfrm>
            <a:off x="281365" y="1195256"/>
            <a:ext cx="3900982" cy="338554"/>
          </a:xfrm>
          <a:prstGeom prst="rect">
            <a:avLst/>
          </a:prstGeom>
          <a:noFill/>
        </p:spPr>
        <p:txBody>
          <a:bodyPr wrap="square" rtlCol="0">
            <a:spAutoFit/>
          </a:bodyPr>
          <a:lstStyle/>
          <a:p>
            <a:pPr algn="ctr"/>
            <a:r>
              <a:rPr lang="en-US" sz="1600" b="1" dirty="0"/>
              <a:t>APLICATIE NATIONALA</a:t>
            </a:r>
            <a:endParaRPr lang="en-US" sz="1400" b="1" dirty="0"/>
          </a:p>
        </p:txBody>
      </p:sp>
      <p:pic>
        <p:nvPicPr>
          <p:cNvPr id="15" name="Picture 2">
            <a:extLst>
              <a:ext uri="{FF2B5EF4-FFF2-40B4-BE49-F238E27FC236}">
                <a16:creationId xmlns:a16="http://schemas.microsoft.com/office/drawing/2014/main" id="{BBBB2D6F-2BED-4E1A-8133-73CE8ED9F5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365" y="1533810"/>
            <a:ext cx="3222274" cy="3126509"/>
          </a:xfrm>
          <a:prstGeom prst="rect">
            <a:avLst/>
          </a:prstGeom>
          <a:noFill/>
          <a:ln w="9525">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2">
            <a:extLst>
              <a:ext uri="{FF2B5EF4-FFF2-40B4-BE49-F238E27FC236}">
                <a16:creationId xmlns:a16="http://schemas.microsoft.com/office/drawing/2014/main" id="{10344BC8-E907-4F40-9BFA-D61A1DE8B3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8237" y="1788131"/>
            <a:ext cx="3222274" cy="2188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Box 16">
            <a:extLst>
              <a:ext uri="{FF2B5EF4-FFF2-40B4-BE49-F238E27FC236}">
                <a16:creationId xmlns:a16="http://schemas.microsoft.com/office/drawing/2014/main" id="{1A4687E1-474B-4B01-8FD8-81460242E873}"/>
              </a:ext>
            </a:extLst>
          </p:cNvPr>
          <p:cNvSpPr txBox="1"/>
          <p:nvPr/>
        </p:nvSpPr>
        <p:spPr>
          <a:xfrm>
            <a:off x="5669374" y="1364533"/>
            <a:ext cx="3900982" cy="307777"/>
          </a:xfrm>
          <a:prstGeom prst="rect">
            <a:avLst/>
          </a:prstGeom>
          <a:noFill/>
        </p:spPr>
        <p:txBody>
          <a:bodyPr wrap="square" rtlCol="0">
            <a:spAutoFit/>
          </a:bodyPr>
          <a:lstStyle/>
          <a:p>
            <a:pPr algn="ctr"/>
            <a:r>
              <a:rPr lang="en-US" sz="1400" dirty="0"/>
              <a:t>  Modul CMR – </a:t>
            </a:r>
            <a:r>
              <a:rPr lang="en-US" sz="1400" dirty="0" err="1"/>
              <a:t>Raportare</a:t>
            </a:r>
            <a:r>
              <a:rPr lang="en-US" sz="1400" dirty="0"/>
              <a:t> </a:t>
            </a:r>
            <a:r>
              <a:rPr lang="en-US" sz="1400" dirty="0" err="1"/>
              <a:t>curenta</a:t>
            </a:r>
            <a:endParaRPr lang="en-US" sz="1400" b="1" dirty="0"/>
          </a:p>
        </p:txBody>
      </p:sp>
      <p:pic>
        <p:nvPicPr>
          <p:cNvPr id="18" name="Picture 2">
            <a:extLst>
              <a:ext uri="{FF2B5EF4-FFF2-40B4-BE49-F238E27FC236}">
                <a16:creationId xmlns:a16="http://schemas.microsoft.com/office/drawing/2014/main" id="{71F29E51-6E57-43AC-94FE-7898E5D13E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6831" y="1771062"/>
            <a:ext cx="3255766" cy="22038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2">
            <a:extLst>
              <a:ext uri="{FF2B5EF4-FFF2-40B4-BE49-F238E27FC236}">
                <a16:creationId xmlns:a16="http://schemas.microsoft.com/office/drawing/2014/main" id="{A875FAFF-558F-423C-AE46-F91C064537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8237" y="4283835"/>
            <a:ext cx="2849757" cy="19330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
            <a:extLst>
              <a:ext uri="{FF2B5EF4-FFF2-40B4-BE49-F238E27FC236}">
                <a16:creationId xmlns:a16="http://schemas.microsoft.com/office/drawing/2014/main" id="{21492F0D-595C-4717-BE01-622AE167B6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7994" y="4424377"/>
            <a:ext cx="2762479" cy="18738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2">
            <a:extLst>
              <a:ext uri="{FF2B5EF4-FFF2-40B4-BE49-F238E27FC236}">
                <a16:creationId xmlns:a16="http://schemas.microsoft.com/office/drawing/2014/main" id="{99CC988E-0677-4754-B0AD-CD3323E55A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21357" y="4559536"/>
            <a:ext cx="2762479" cy="1867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Box 21">
            <a:extLst>
              <a:ext uri="{FF2B5EF4-FFF2-40B4-BE49-F238E27FC236}">
                <a16:creationId xmlns:a16="http://schemas.microsoft.com/office/drawing/2014/main" id="{6C18B6FE-1EE5-4CC3-B4AF-9CC01D477C5A}"/>
              </a:ext>
            </a:extLst>
          </p:cNvPr>
          <p:cNvSpPr txBox="1"/>
          <p:nvPr/>
        </p:nvSpPr>
        <p:spPr>
          <a:xfrm>
            <a:off x="6531069" y="4075385"/>
            <a:ext cx="3900982" cy="307777"/>
          </a:xfrm>
          <a:prstGeom prst="rect">
            <a:avLst/>
          </a:prstGeom>
          <a:noFill/>
        </p:spPr>
        <p:txBody>
          <a:bodyPr wrap="square" rtlCol="0">
            <a:spAutoFit/>
          </a:bodyPr>
          <a:lstStyle/>
          <a:p>
            <a:pPr algn="ctr"/>
            <a:r>
              <a:rPr lang="en-US" sz="1400" dirty="0"/>
              <a:t>  Modul CMR – </a:t>
            </a:r>
            <a:r>
              <a:rPr lang="en-US" sz="1400" dirty="0" err="1"/>
              <a:t>Umiditate</a:t>
            </a:r>
            <a:r>
              <a:rPr lang="en-US" sz="1400" dirty="0"/>
              <a:t> sol</a:t>
            </a:r>
            <a:endParaRPr lang="en-US" sz="1400" b="1" dirty="0"/>
          </a:p>
        </p:txBody>
      </p:sp>
    </p:spTree>
    <p:extLst>
      <p:ext uri="{BB962C8B-B14F-4D97-AF65-F5344CB8AC3E}">
        <p14:creationId xmlns:p14="http://schemas.microsoft.com/office/powerpoint/2010/main" val="246328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93F03056-25B6-497F-AA9F-21BA2BBF7721}"/>
              </a:ext>
            </a:extLst>
          </p:cNvPr>
          <p:cNvSpPr txBox="1">
            <a:spLocks/>
          </p:cNvSpPr>
          <p:nvPr/>
        </p:nvSpPr>
        <p:spPr>
          <a:xfrm>
            <a:off x="497469" y="1943310"/>
            <a:ext cx="4334113" cy="4696558"/>
          </a:xfrm>
          <a:prstGeom prst="rect">
            <a:avLst/>
          </a:prstGeom>
          <a:ln>
            <a:solidFill>
              <a:schemeClr val="tx1"/>
            </a:solidFill>
          </a:ln>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Bef>
                <a:spcPts val="0"/>
              </a:spcBef>
            </a:pPr>
            <a:r>
              <a:rPr lang="en-US" sz="1000" dirty="0">
                <a:solidFill>
                  <a:schemeClr val="tx1"/>
                </a:solidFill>
                <a:cs typeface="Arial" panose="020B0604020202020204" pitchFamily="34" charset="0"/>
              </a:rPr>
              <a:t>-</a:t>
            </a:r>
            <a:r>
              <a:rPr lang="ro-RO" sz="1000" dirty="0">
                <a:solidFill>
                  <a:schemeClr val="tx1"/>
                </a:solidFill>
                <a:cs typeface="Arial" panose="020B0604020202020204" pitchFamily="34" charset="0"/>
              </a:rPr>
              <a:t> 1969 INMH înființează Colectivul de Meteorologie Satelitară.</a:t>
            </a:r>
          </a:p>
          <a:p>
            <a:pPr algn="l">
              <a:spcBef>
                <a:spcPts val="0"/>
              </a:spcBef>
            </a:pPr>
            <a:r>
              <a:rPr lang="en-US" sz="1000" dirty="0">
                <a:solidFill>
                  <a:schemeClr val="tx1"/>
                </a:solidFill>
                <a:cs typeface="Arial" panose="020B0604020202020204" pitchFamily="34" charset="0"/>
              </a:rPr>
              <a:t>- </a:t>
            </a:r>
            <a:r>
              <a:rPr lang="ro-RO" sz="1000" dirty="0">
                <a:solidFill>
                  <a:schemeClr val="tx1"/>
                </a:solidFill>
                <a:cs typeface="Arial" panose="020B0604020202020204" pitchFamily="34" charset="0"/>
              </a:rPr>
              <a:t>1970 a fost instalată o stație de recepție de imagini analogice de la sateliții din seria NOAA.</a:t>
            </a:r>
          </a:p>
          <a:p>
            <a:pPr algn="l">
              <a:spcBef>
                <a:spcPts val="0"/>
              </a:spcBef>
            </a:pPr>
            <a:r>
              <a:rPr lang="en-US" sz="1000" dirty="0">
                <a:solidFill>
                  <a:schemeClr val="tx1"/>
                </a:solidFill>
                <a:cs typeface="Arial" panose="020B0604020202020204" pitchFamily="34" charset="0"/>
              </a:rPr>
              <a:t>-</a:t>
            </a:r>
            <a:r>
              <a:rPr lang="ro-RO" sz="1000" dirty="0">
                <a:solidFill>
                  <a:schemeClr val="tx1"/>
                </a:solidFill>
                <a:cs typeface="Arial" panose="020B0604020202020204" pitchFamily="34" charset="0"/>
              </a:rPr>
              <a:t> 1984 la finalizarea unui proiect comun cu Institutul de Cercetări pentru Electronică (ICE) fost instalată o prima stație Meteosat analogică iar pentru vizualizarea imaginilor, acestea erau imprimate pe hârtie foto. </a:t>
            </a:r>
          </a:p>
          <a:p>
            <a:pPr algn="l">
              <a:spcBef>
                <a:spcPts val="0"/>
              </a:spcBef>
            </a:pPr>
            <a:r>
              <a:rPr lang="en-US" sz="1000" dirty="0">
                <a:solidFill>
                  <a:schemeClr val="tx1"/>
                </a:solidFill>
                <a:cs typeface="Arial" panose="020B0604020202020204" pitchFamily="34" charset="0"/>
              </a:rPr>
              <a:t>-</a:t>
            </a:r>
            <a:r>
              <a:rPr lang="ro-RO" sz="1000" dirty="0">
                <a:solidFill>
                  <a:schemeClr val="tx1"/>
                </a:solidFill>
                <a:cs typeface="Arial" panose="020B0604020202020204" pitchFamily="34" charset="0"/>
              </a:rPr>
              <a:t> 1988 a fost instalată primul sistem de recepție a datelor digitale de la sateliții geostaționari Meteosat. (proiectat și construit în întregime în România)</a:t>
            </a:r>
          </a:p>
          <a:p>
            <a:pPr algn="l">
              <a:spcBef>
                <a:spcPts val="0"/>
              </a:spcBef>
            </a:pPr>
            <a:r>
              <a:rPr lang="en-US" sz="1000" dirty="0">
                <a:solidFill>
                  <a:schemeClr val="tx1"/>
                </a:solidFill>
                <a:cs typeface="Arial" panose="020B0604020202020204" pitchFamily="34" charset="0"/>
              </a:rPr>
              <a:t>- </a:t>
            </a:r>
            <a:r>
              <a:rPr lang="ro-RO" sz="1000" dirty="0">
                <a:solidFill>
                  <a:schemeClr val="tx1"/>
                </a:solidFill>
                <a:cs typeface="Arial" panose="020B0604020202020204" pitchFamily="34" charset="0"/>
              </a:rPr>
              <a:t>1994 această stație a fost modernizată iar în 1995 EUMETSAT introduce criptarea transmisiei digitale și livrarea utilizatorilor cheile de acces care împreună cu software-ul dezvoltat asigură decriptarea datelor Meteosat.</a:t>
            </a:r>
          </a:p>
          <a:p>
            <a:pPr algn="l">
              <a:spcBef>
                <a:spcPts val="0"/>
              </a:spcBef>
            </a:pPr>
            <a:r>
              <a:rPr lang="en-US" sz="1000" dirty="0">
                <a:solidFill>
                  <a:schemeClr val="tx1"/>
                </a:solidFill>
                <a:cs typeface="Arial" panose="020B0604020202020204" pitchFamily="34" charset="0"/>
              </a:rPr>
              <a:t>-</a:t>
            </a:r>
            <a:r>
              <a:rPr lang="ro-RO" sz="1000" dirty="0">
                <a:solidFill>
                  <a:schemeClr val="tx1"/>
                </a:solidFill>
                <a:cs typeface="Arial" panose="020B0604020202020204" pitchFamily="34" charset="0"/>
              </a:rPr>
              <a:t> 1997, în urma proiectului </a:t>
            </a:r>
            <a:r>
              <a:rPr lang="en-US" sz="1000" dirty="0">
                <a:solidFill>
                  <a:schemeClr val="tx1"/>
                </a:solidFill>
                <a:cs typeface="Arial" panose="020B0604020202020204" pitchFamily="34" charset="0"/>
              </a:rPr>
              <a:t>“SWISS-SAT”, s-a </a:t>
            </a:r>
            <a:r>
              <a:rPr lang="en-US" sz="1000" dirty="0" err="1">
                <a:solidFill>
                  <a:schemeClr val="tx1"/>
                </a:solidFill>
                <a:cs typeface="Arial" panose="020B0604020202020204" pitchFamily="34" charset="0"/>
              </a:rPr>
              <a:t>instalat</a:t>
            </a:r>
            <a:r>
              <a:rPr lang="en-US" sz="1000" dirty="0">
                <a:solidFill>
                  <a:schemeClr val="tx1"/>
                </a:solidFill>
                <a:cs typeface="Arial" panose="020B0604020202020204" pitchFamily="34" charset="0"/>
              </a:rPr>
              <a:t> o </a:t>
            </a:r>
            <a:r>
              <a:rPr lang="en-US" sz="1000" dirty="0" err="1">
                <a:solidFill>
                  <a:schemeClr val="tx1"/>
                </a:solidFill>
                <a:cs typeface="Arial" panose="020B0604020202020204" pitchFamily="34" charset="0"/>
              </a:rPr>
              <a:t>sta</a:t>
            </a:r>
            <a:r>
              <a:rPr lang="ro-RO" sz="1000" dirty="0">
                <a:solidFill>
                  <a:schemeClr val="tx1"/>
                </a:solidFill>
                <a:cs typeface="Arial" panose="020B0604020202020204" pitchFamily="34" charset="0"/>
              </a:rPr>
              <a:t>ție de recepție Meteosat SDUS Tecnavia care a furnizat meteorologilor previzioniști imagini și secvențe animate în regim operativ.</a:t>
            </a:r>
          </a:p>
          <a:p>
            <a:pPr algn="l">
              <a:spcBef>
                <a:spcPts val="0"/>
              </a:spcBef>
            </a:pPr>
            <a:r>
              <a:rPr lang="en-US" sz="1000" dirty="0">
                <a:solidFill>
                  <a:schemeClr val="tx1"/>
                </a:solidFill>
                <a:cs typeface="Arial" panose="020B0604020202020204" pitchFamily="34" charset="0"/>
              </a:rPr>
              <a:t>-</a:t>
            </a:r>
            <a:r>
              <a:rPr lang="ro-RO" sz="1000" dirty="0">
                <a:solidFill>
                  <a:schemeClr val="tx1"/>
                </a:solidFill>
                <a:cs typeface="Arial" panose="020B0604020202020204" pitchFamily="34" charset="0"/>
              </a:rPr>
              <a:t> 2001, în cadrul proiectului SIMIN, s-a instalat o nouă stație PDUS (Primary Data User station iar în 2003 prima stație în tehnologie EumetCast, oferind imagini MSG pentru întocmirea prognozelor.</a:t>
            </a:r>
          </a:p>
          <a:p>
            <a:pPr algn="l">
              <a:spcBef>
                <a:spcPts val="0"/>
              </a:spcBef>
            </a:pPr>
            <a:r>
              <a:rPr lang="en-US" sz="1000" dirty="0">
                <a:solidFill>
                  <a:schemeClr val="tx1"/>
                </a:solidFill>
                <a:cs typeface="Arial" panose="020B0604020202020204" pitchFamily="34" charset="0"/>
              </a:rPr>
              <a:t>-</a:t>
            </a:r>
            <a:r>
              <a:rPr lang="ro-RO" sz="1000" dirty="0">
                <a:solidFill>
                  <a:schemeClr val="tx1"/>
                </a:solidFill>
                <a:cs typeface="Arial" panose="020B0604020202020204" pitchFamily="34" charset="0"/>
              </a:rPr>
              <a:t> 2007, sistemul EumetCAST a fost actualizat către un sistem hot-stand-by în care recepția și procesarea imaginilor și produselor Meteosat se efectuează automat, în timp real, utilizând programe software dezvoltate de către colectivul de meteorologie satelitară.</a:t>
            </a:r>
          </a:p>
          <a:p>
            <a:pPr algn="l">
              <a:spcBef>
                <a:spcPts val="0"/>
              </a:spcBef>
            </a:pPr>
            <a:r>
              <a:rPr lang="en-US" sz="1000" b="1" dirty="0">
                <a:solidFill>
                  <a:schemeClr val="tx1"/>
                </a:solidFill>
                <a:cs typeface="Arial" panose="020B0604020202020204" pitchFamily="34" charset="0"/>
              </a:rPr>
              <a:t>-</a:t>
            </a:r>
            <a:r>
              <a:rPr lang="ro-RO" sz="1000" b="1" dirty="0">
                <a:solidFill>
                  <a:schemeClr val="tx1"/>
                </a:solidFill>
                <a:cs typeface="Arial" panose="020B0604020202020204" pitchFamily="34" charset="0"/>
              </a:rPr>
              <a:t> </a:t>
            </a:r>
            <a:r>
              <a:rPr lang="en-US" sz="1000" b="1" dirty="0">
                <a:solidFill>
                  <a:schemeClr val="tx1"/>
                </a:solidFill>
                <a:cs typeface="Arial" panose="020B0604020202020204" pitchFamily="34" charset="0"/>
              </a:rPr>
              <a:t>2019 </a:t>
            </a:r>
            <a:r>
              <a:rPr lang="ro-RO" sz="1000" dirty="0">
                <a:solidFill>
                  <a:schemeClr val="tx1"/>
                </a:solidFill>
                <a:cs typeface="Arial" panose="020B0604020202020204" pitchFamily="34" charset="0"/>
              </a:rPr>
              <a:t>datele furnizate de către instrumentul SEVIRI al MSG sprijină o gamă largă de aplicații pentru nowcasting: </a:t>
            </a:r>
          </a:p>
          <a:p>
            <a:pPr algn="l">
              <a:spcBef>
                <a:spcPts val="0"/>
              </a:spcBef>
            </a:pPr>
            <a:r>
              <a:rPr lang="en-US" sz="1000" dirty="0">
                <a:solidFill>
                  <a:schemeClr val="tx1"/>
                </a:solidFill>
                <a:cs typeface="Arial" panose="020B0604020202020204" pitchFamily="34" charset="0"/>
              </a:rPr>
              <a:t>	- </a:t>
            </a:r>
            <a:r>
              <a:rPr lang="ro-RO" sz="1000" dirty="0">
                <a:solidFill>
                  <a:schemeClr val="tx1"/>
                </a:solidFill>
                <a:cs typeface="Arial" panose="020B0604020202020204" pitchFamily="34" charset="0"/>
              </a:rPr>
              <a:t>Monitorizarea detaliată a convecției care poate duce la apariția orajelor severe. </a:t>
            </a:r>
            <a:endParaRPr lang="en-US" sz="1000" dirty="0">
              <a:solidFill>
                <a:schemeClr val="tx1"/>
              </a:solidFill>
              <a:cs typeface="Arial" panose="020B0604020202020204" pitchFamily="34" charset="0"/>
            </a:endParaRPr>
          </a:p>
          <a:p>
            <a:pPr algn="l">
              <a:spcBef>
                <a:spcPts val="0"/>
              </a:spcBef>
            </a:pPr>
            <a:r>
              <a:rPr lang="en-US" sz="1000" dirty="0">
                <a:solidFill>
                  <a:schemeClr val="tx1"/>
                </a:solidFill>
                <a:cs typeface="Arial" panose="020B0604020202020204" pitchFamily="34" charset="0"/>
              </a:rPr>
              <a:t>	- </a:t>
            </a:r>
            <a:r>
              <a:rPr lang="ro-RO" sz="1000" dirty="0">
                <a:solidFill>
                  <a:schemeClr val="tx1"/>
                </a:solidFill>
                <a:cs typeface="Arial" panose="020B0604020202020204" pitchFamily="34" charset="0"/>
              </a:rPr>
              <a:t>Detectarea ceții, furtunilor de nisip sau a cenușii vulcanice. </a:t>
            </a:r>
            <a:endParaRPr lang="en-US" sz="1000" dirty="0">
              <a:solidFill>
                <a:schemeClr val="tx1"/>
              </a:solidFill>
              <a:cs typeface="Arial" panose="020B0604020202020204" pitchFamily="34" charset="0"/>
            </a:endParaRPr>
          </a:p>
          <a:p>
            <a:pPr algn="l">
              <a:spcBef>
                <a:spcPts val="0"/>
              </a:spcBef>
            </a:pPr>
            <a:r>
              <a:rPr lang="en-US" sz="1000" dirty="0">
                <a:solidFill>
                  <a:schemeClr val="tx1"/>
                </a:solidFill>
                <a:cs typeface="Arial" panose="020B0604020202020204" pitchFamily="34" charset="0"/>
              </a:rPr>
              <a:t>	- </a:t>
            </a:r>
            <a:r>
              <a:rPr lang="ro-RO" sz="1000" dirty="0">
                <a:solidFill>
                  <a:schemeClr val="tx1"/>
                </a:solidFill>
                <a:cs typeface="Arial" panose="020B0604020202020204" pitchFamily="34" charset="0"/>
              </a:rPr>
              <a:t>Evaluarea caracteristicilor maselor de aer. </a:t>
            </a:r>
            <a:endParaRPr lang="en-US" sz="1000" dirty="0">
              <a:solidFill>
                <a:schemeClr val="tx1"/>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854092900"/>
              </p:ext>
            </p:extLst>
          </p:nvPr>
        </p:nvGraphicFramePr>
        <p:xfrm>
          <a:off x="3068478" y="149548"/>
          <a:ext cx="1190625" cy="1190625"/>
        </p:xfrm>
        <a:graphic>
          <a:graphicData uri="http://schemas.openxmlformats.org/presentationml/2006/ole">
            <mc:AlternateContent xmlns:mc="http://schemas.openxmlformats.org/markup-compatibility/2006">
              <mc:Choice xmlns:v="urn:schemas-microsoft-com:vml" Requires="v">
                <p:oleObj spid="_x0000_s19555"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478" y="149548"/>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9293" y="274003"/>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3573967737"/>
              </p:ext>
            </p:extLst>
          </p:nvPr>
        </p:nvGraphicFramePr>
        <p:xfrm>
          <a:off x="7339252" y="149548"/>
          <a:ext cx="1209675" cy="1209675"/>
        </p:xfrm>
        <a:graphic>
          <a:graphicData uri="http://schemas.openxmlformats.org/presentationml/2006/ole">
            <mc:AlternateContent xmlns:mc="http://schemas.openxmlformats.org/markup-compatibility/2006">
              <mc:Choice xmlns:v="urn:schemas-microsoft-com:vml" Requires="v">
                <p:oleObj spid="_x0000_s19556"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9252" y="149548"/>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a:extLst>
              <a:ext uri="{FF2B5EF4-FFF2-40B4-BE49-F238E27FC236}">
                <a16:creationId xmlns:a16="http://schemas.microsoft.com/office/drawing/2014/main" id="{D7E5B7E2-784C-44B5-A549-77F271C00125}"/>
              </a:ext>
            </a:extLst>
          </p:cNvPr>
          <p:cNvSpPr/>
          <p:nvPr/>
        </p:nvSpPr>
        <p:spPr>
          <a:xfrm>
            <a:off x="2519097" y="1359223"/>
            <a:ext cx="6808922" cy="461665"/>
          </a:xfrm>
          <a:prstGeom prst="rect">
            <a:avLst/>
          </a:prstGeom>
          <a:ln>
            <a:solidFill>
              <a:srgbClr val="000000"/>
            </a:solidFill>
          </a:ln>
        </p:spPr>
        <p:txBody>
          <a:bodyPr wrap="square">
            <a:spAutoFit/>
          </a:bodyPr>
          <a:lstStyle/>
          <a:p>
            <a:pPr algn="ctr"/>
            <a:r>
              <a:rPr lang="en-US" sz="1200" b="1" dirty="0">
                <a:solidFill>
                  <a:srgbClr val="000000"/>
                </a:solidFill>
                <a:ea typeface="Times New Roman" panose="02020603050405020304" pitchFamily="18" charset="0"/>
              </a:rPr>
              <a:t>3.Modernizarea </a:t>
            </a:r>
            <a:r>
              <a:rPr lang="en-US" sz="1200" b="1" dirty="0" err="1"/>
              <a:t>Sistemului</a:t>
            </a:r>
            <a:r>
              <a:rPr lang="en-US" sz="1200" b="1" dirty="0"/>
              <a:t> de </a:t>
            </a:r>
            <a:r>
              <a:rPr lang="en-US" sz="1200" b="1" dirty="0" err="1"/>
              <a:t>Receptie</a:t>
            </a:r>
            <a:r>
              <a:rPr lang="en-US" sz="1200" b="1" dirty="0"/>
              <a:t>, </a:t>
            </a:r>
            <a:r>
              <a:rPr lang="en-US" sz="1200" b="1" dirty="0" err="1"/>
              <a:t>Prelucrare</a:t>
            </a:r>
            <a:r>
              <a:rPr lang="en-US" sz="1200" b="1" dirty="0"/>
              <a:t>, </a:t>
            </a:r>
            <a:r>
              <a:rPr lang="en-US" sz="1200" b="1" dirty="0" err="1"/>
              <a:t>Vizualizare</a:t>
            </a:r>
            <a:r>
              <a:rPr lang="en-US" sz="1200" b="1" dirty="0"/>
              <a:t> si </a:t>
            </a:r>
            <a:r>
              <a:rPr lang="en-US" sz="1200" b="1" dirty="0" err="1"/>
              <a:t>Diseminare</a:t>
            </a:r>
            <a:r>
              <a:rPr lang="en-US" sz="1200" b="1" dirty="0"/>
              <a:t> a </a:t>
            </a:r>
            <a:r>
              <a:rPr lang="en-US" sz="1200" b="1" dirty="0" err="1"/>
              <a:t>Datelor</a:t>
            </a:r>
            <a:r>
              <a:rPr lang="en-US" sz="1200" b="1" dirty="0"/>
              <a:t> de la </a:t>
            </a:r>
            <a:r>
              <a:rPr lang="en-US" sz="1200" b="1" dirty="0" err="1"/>
              <a:t>Satelitii</a:t>
            </a:r>
            <a:r>
              <a:rPr lang="en-US" sz="1200" b="1" dirty="0"/>
              <a:t> de </a:t>
            </a:r>
            <a:r>
              <a:rPr lang="en-US" sz="1200" b="1" dirty="0" err="1"/>
              <a:t>Observare</a:t>
            </a:r>
            <a:r>
              <a:rPr lang="en-US" sz="1200" b="1" dirty="0"/>
              <a:t> a </a:t>
            </a:r>
            <a:r>
              <a:rPr lang="en-US" sz="1200" b="1" dirty="0" err="1"/>
              <a:t>Pamantului</a:t>
            </a:r>
            <a:r>
              <a:rPr lang="en-US" sz="1200" b="1" dirty="0"/>
              <a:t> (SRPDS)</a:t>
            </a:r>
          </a:p>
        </p:txBody>
      </p:sp>
      <p:pic>
        <p:nvPicPr>
          <p:cNvPr id="13" name="Content Placeholder 5" descr="20151006_194254.jpg">
            <a:extLst>
              <a:ext uri="{FF2B5EF4-FFF2-40B4-BE49-F238E27FC236}">
                <a16:creationId xmlns:a16="http://schemas.microsoft.com/office/drawing/2014/main" id="{2C715BBE-6527-4BD7-80FE-84D8D7103DAB}"/>
              </a:ext>
            </a:extLst>
          </p:cNvPr>
          <p:cNvPicPr>
            <a:picLocks noChangeAspect="1"/>
          </p:cNvPicPr>
          <p:nvPr/>
        </p:nvPicPr>
        <p:blipFill>
          <a:blip r:embed="rId8">
            <a:extLst>
              <a:ext uri="{28A0092B-C50C-407E-A947-70E740481C1C}">
                <a14:useLocalDpi xmlns:a14="http://schemas.microsoft.com/office/drawing/2010/main" val="0"/>
              </a:ext>
            </a:extLst>
          </a:blip>
          <a:srcRect t="1115" b="1115"/>
          <a:stretch>
            <a:fillRect/>
          </a:stretch>
        </p:blipFill>
        <p:spPr>
          <a:xfrm>
            <a:off x="5051828" y="3418571"/>
            <a:ext cx="3867807" cy="1746035"/>
          </a:xfrm>
          <a:prstGeom prst="rect">
            <a:avLst/>
          </a:prstGeom>
        </p:spPr>
      </p:pic>
      <p:sp>
        <p:nvSpPr>
          <p:cNvPr id="5" name="Rectangle 4">
            <a:extLst>
              <a:ext uri="{FF2B5EF4-FFF2-40B4-BE49-F238E27FC236}">
                <a16:creationId xmlns:a16="http://schemas.microsoft.com/office/drawing/2014/main" id="{75BC728E-5CE3-4B03-A7A3-C5A864A6A07A}"/>
              </a:ext>
            </a:extLst>
          </p:cNvPr>
          <p:cNvSpPr/>
          <p:nvPr/>
        </p:nvSpPr>
        <p:spPr>
          <a:xfrm>
            <a:off x="5469293" y="2799715"/>
            <a:ext cx="3156698" cy="369332"/>
          </a:xfrm>
          <a:prstGeom prst="rect">
            <a:avLst/>
          </a:prstGeom>
        </p:spPr>
        <p:txBody>
          <a:bodyPr wrap="none">
            <a:spAutoFit/>
          </a:bodyPr>
          <a:lstStyle/>
          <a:p>
            <a:r>
              <a:rPr lang="en-US" b="1" dirty="0" err="1"/>
              <a:t>Sistemul</a:t>
            </a:r>
            <a:r>
              <a:rPr lang="en-US" b="1" dirty="0"/>
              <a:t> </a:t>
            </a:r>
            <a:r>
              <a:rPr lang="en-US" b="1" dirty="0" err="1"/>
              <a:t>Vechi</a:t>
            </a:r>
            <a:r>
              <a:rPr lang="en-US" b="1" dirty="0"/>
              <a:t> (2006-2015)</a:t>
            </a:r>
          </a:p>
        </p:txBody>
      </p:sp>
      <p:sp>
        <p:nvSpPr>
          <p:cNvPr id="6" name="Rectangle 5">
            <a:extLst>
              <a:ext uri="{FF2B5EF4-FFF2-40B4-BE49-F238E27FC236}">
                <a16:creationId xmlns:a16="http://schemas.microsoft.com/office/drawing/2014/main" id="{5BA0345F-62A8-4708-92CF-4568F337E05F}"/>
              </a:ext>
            </a:extLst>
          </p:cNvPr>
          <p:cNvSpPr/>
          <p:nvPr/>
        </p:nvSpPr>
        <p:spPr>
          <a:xfrm>
            <a:off x="9292104" y="6401545"/>
            <a:ext cx="3057247" cy="369332"/>
          </a:xfrm>
          <a:prstGeom prst="rect">
            <a:avLst/>
          </a:prstGeom>
        </p:spPr>
        <p:txBody>
          <a:bodyPr wrap="none">
            <a:spAutoFit/>
          </a:bodyPr>
          <a:lstStyle/>
          <a:p>
            <a:r>
              <a:rPr lang="en-US" b="1" dirty="0" err="1"/>
              <a:t>Sistemul</a:t>
            </a:r>
            <a:r>
              <a:rPr lang="en-US" b="1" dirty="0"/>
              <a:t> </a:t>
            </a:r>
            <a:r>
              <a:rPr lang="en-US" b="1" dirty="0" err="1"/>
              <a:t>Nou</a:t>
            </a:r>
            <a:r>
              <a:rPr lang="en-US" b="1" dirty="0"/>
              <a:t> (2015-2019) </a:t>
            </a:r>
          </a:p>
        </p:txBody>
      </p:sp>
      <p:pic>
        <p:nvPicPr>
          <p:cNvPr id="15" name="Content Placeholder 3" descr="IMG_20151006_111405.jpg">
            <a:extLst>
              <a:ext uri="{FF2B5EF4-FFF2-40B4-BE49-F238E27FC236}">
                <a16:creationId xmlns:a16="http://schemas.microsoft.com/office/drawing/2014/main" id="{5203270B-FADF-4343-88E3-71F2A80C7B98}"/>
              </a:ext>
            </a:extLst>
          </p:cNvPr>
          <p:cNvPicPr>
            <a:picLocks noChangeAspect="1"/>
          </p:cNvPicPr>
          <p:nvPr/>
        </p:nvPicPr>
        <p:blipFill>
          <a:blip r:embed="rId9">
            <a:extLst>
              <a:ext uri="{28A0092B-C50C-407E-A947-70E740481C1C}">
                <a14:useLocalDpi xmlns:a14="http://schemas.microsoft.com/office/drawing/2010/main" val="0"/>
              </a:ext>
            </a:extLst>
          </a:blip>
          <a:srcRect t="1115" b="1115"/>
          <a:stretch>
            <a:fillRect/>
          </a:stretch>
        </p:blipFill>
        <p:spPr>
          <a:xfrm>
            <a:off x="9139882" y="2013216"/>
            <a:ext cx="2987898" cy="1348820"/>
          </a:xfrm>
          <a:prstGeom prst="rect">
            <a:avLst/>
          </a:prstGeom>
        </p:spPr>
      </p:pic>
      <p:pic>
        <p:nvPicPr>
          <p:cNvPr id="20" name="Picture 19">
            <a:extLst>
              <a:ext uri="{FF2B5EF4-FFF2-40B4-BE49-F238E27FC236}">
                <a16:creationId xmlns:a16="http://schemas.microsoft.com/office/drawing/2014/main" id="{0D38E672-8708-4067-934E-74EE9F7155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56757" y="3495965"/>
            <a:ext cx="2135385" cy="2847181"/>
          </a:xfrm>
          <a:prstGeom prst="rect">
            <a:avLst/>
          </a:prstGeom>
        </p:spPr>
      </p:pic>
      <p:pic>
        <p:nvPicPr>
          <p:cNvPr id="12" name="Picture 11">
            <a:extLst>
              <a:ext uri="{FF2B5EF4-FFF2-40B4-BE49-F238E27FC236}">
                <a16:creationId xmlns:a16="http://schemas.microsoft.com/office/drawing/2014/main" id="{62B3E87C-6B0A-4F11-ADE1-B0D87DF3F8DF}"/>
              </a:ext>
            </a:extLst>
          </p:cNvPr>
          <p:cNvPicPr/>
          <p:nvPr/>
        </p:nvPicPr>
        <p:blipFill>
          <a:blip r:embed="rId11"/>
          <a:stretch>
            <a:fillRect/>
          </a:stretch>
        </p:blipFill>
        <p:spPr>
          <a:xfrm>
            <a:off x="143000" y="6277482"/>
            <a:ext cx="513715" cy="493395"/>
          </a:xfrm>
          <a:prstGeom prst="rect">
            <a:avLst/>
          </a:prstGeom>
        </p:spPr>
      </p:pic>
    </p:spTree>
    <p:extLst>
      <p:ext uri="{BB962C8B-B14F-4D97-AF65-F5344CB8AC3E}">
        <p14:creationId xmlns:p14="http://schemas.microsoft.com/office/powerpoint/2010/main" val="125553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073" y="36946"/>
            <a:ext cx="8229600" cy="655782"/>
          </a:xfrm>
          <a:ln>
            <a:solidFill>
              <a:srgbClr val="000000"/>
            </a:solidFill>
          </a:ln>
        </p:spPr>
        <p:txBody>
          <a:bodyPr>
            <a:normAutofit/>
          </a:bodyPr>
          <a:lstStyle/>
          <a:p>
            <a:pPr algn="ctr"/>
            <a:r>
              <a:rPr lang="ro-RO" sz="1800" dirty="0">
                <a:solidFill>
                  <a:schemeClr val="tx1"/>
                </a:solidFill>
                <a:latin typeface="Trebuchet MS" panose="020B0603020202020204" pitchFamily="34" charset="0"/>
                <a:cs typeface="Arial" panose="020B0604020202020204" pitchFamily="34" charset="0"/>
              </a:rPr>
              <a:t>Actualizarea sistemului operațional de recepție, prelucrare și diseminare a datelor satelitare – POS Mediu 2007 – 2013 </a:t>
            </a:r>
            <a:endParaRPr lang="en-US" sz="1800" dirty="0">
              <a:solidFill>
                <a:schemeClr val="tx1"/>
              </a:solidFill>
              <a:latin typeface="Trebuchet MS" panose="020B0603020202020204" pitchFamily="34" charset="0"/>
              <a:cs typeface="Arial" panose="020B0604020202020204" pitchFamily="34" charset="0"/>
            </a:endParaRPr>
          </a:p>
        </p:txBody>
      </p:sp>
      <p:sp>
        <p:nvSpPr>
          <p:cNvPr id="3" name="Content Placeholder 2"/>
          <p:cNvSpPr>
            <a:spLocks noGrp="1"/>
          </p:cNvSpPr>
          <p:nvPr>
            <p:ph idx="1"/>
          </p:nvPr>
        </p:nvSpPr>
        <p:spPr>
          <a:xfrm>
            <a:off x="7696150" y="824096"/>
            <a:ext cx="4181814" cy="5926581"/>
          </a:xfrm>
          <a:solidFill>
            <a:schemeClr val="bg1"/>
          </a:solidFill>
          <a:ln w="25400">
            <a:solidFill>
              <a:schemeClr val="tx1"/>
            </a:solidFill>
          </a:ln>
        </p:spPr>
        <p:txBody>
          <a:bodyPr>
            <a:noAutofit/>
          </a:bodyPr>
          <a:lstStyle/>
          <a:p>
            <a:pPr fontAlgn="base"/>
            <a:r>
              <a:rPr lang="vi-VN" sz="1600" dirty="0">
                <a:solidFill>
                  <a:schemeClr val="tx1"/>
                </a:solidFill>
                <a:latin typeface="Arial" panose="020B0604020202020204" pitchFamily="34" charset="0"/>
                <a:cs typeface="Arial" panose="020B0604020202020204" pitchFamily="34" charset="0"/>
              </a:rPr>
              <a:t>Este alcătuit din dou</a:t>
            </a:r>
            <a:r>
              <a:rPr lang="ro-RO" sz="1600" dirty="0">
                <a:solidFill>
                  <a:schemeClr val="tx1"/>
                </a:solidFill>
                <a:latin typeface="Trebuchet MS" panose="020B0603020202020204" pitchFamily="34" charset="0"/>
                <a:cs typeface="Arial" panose="020B0604020202020204" pitchFamily="34" charset="0"/>
              </a:rPr>
              <a:t>ă </a:t>
            </a:r>
            <a:r>
              <a:rPr lang="vi-VN" sz="1600" dirty="0">
                <a:solidFill>
                  <a:schemeClr val="tx1"/>
                </a:solidFill>
                <a:latin typeface="Arial" panose="020B0604020202020204" pitchFamily="34" charset="0"/>
                <a:cs typeface="Arial" panose="020B0604020202020204" pitchFamily="34" charset="0"/>
              </a:rPr>
              <a:t>linii de recep</a:t>
            </a:r>
            <a:r>
              <a:rPr lang="ro-RO" sz="1600" dirty="0">
                <a:solidFill>
                  <a:schemeClr val="tx1"/>
                </a:solidFill>
                <a:latin typeface="Trebuchet MS" panose="020B0603020202020204" pitchFamily="34" charset="0"/>
                <a:cs typeface="Arial" panose="020B0604020202020204" pitchFamily="34" charset="0"/>
              </a:rPr>
              <a:t>ț</a:t>
            </a:r>
            <a:r>
              <a:rPr lang="vi-VN" sz="1600" dirty="0">
                <a:solidFill>
                  <a:schemeClr val="tx1"/>
                </a:solidFill>
                <a:latin typeface="Arial" panose="020B0604020202020204" pitchFamily="34" charset="0"/>
                <a:cs typeface="Arial" panose="020B0604020202020204" pitchFamily="34" charset="0"/>
              </a:rPr>
              <a:t>ie </a:t>
            </a:r>
            <a:r>
              <a:rPr lang="ro-RO" sz="1600" dirty="0">
                <a:solidFill>
                  <a:schemeClr val="tx1"/>
                </a:solidFill>
                <a:latin typeface="Trebuchet MS" panose="020B0603020202020204" pitchFamily="34" charset="0"/>
                <a:cs typeface="Arial" panose="020B0604020202020204" pitchFamily="34" charset="0"/>
              </a:rPr>
              <a:t>ș</a:t>
            </a:r>
            <a:r>
              <a:rPr lang="vi-VN" sz="1600" dirty="0">
                <a:solidFill>
                  <a:schemeClr val="tx1"/>
                </a:solidFill>
                <a:latin typeface="Arial" panose="020B0604020202020204" pitchFamily="34" charset="0"/>
                <a:cs typeface="Arial" panose="020B0604020202020204" pitchFamily="34" charset="0"/>
              </a:rPr>
              <a:t>i prelucrare identice  functioneaza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regim de </a:t>
            </a:r>
            <a:r>
              <a:rPr lang="ro-RO" sz="1600" dirty="0">
                <a:solidFill>
                  <a:schemeClr val="tx1"/>
                </a:solidFill>
                <a:latin typeface="Trebuchet MS" panose="020B0603020202020204" pitchFamily="34" charset="0"/>
                <a:cs typeface="Arial" panose="020B0604020202020204" pitchFamily="34" charset="0"/>
              </a:rPr>
              <a:t> </a:t>
            </a:r>
            <a:r>
              <a:rPr lang="vi-VN" sz="1600" dirty="0">
                <a:solidFill>
                  <a:schemeClr val="tx1"/>
                </a:solidFill>
                <a:latin typeface="Arial" panose="020B0604020202020204" pitchFamily="34" charset="0"/>
                <a:cs typeface="Arial" panose="020B0604020202020204" pitchFamily="34" charset="0"/>
              </a:rPr>
              <a:t>rezerv</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 Acest sistem este cel mai modern </a:t>
            </a:r>
            <a:r>
              <a:rPr lang="ro-RO" sz="1600" dirty="0">
                <a:solidFill>
                  <a:schemeClr val="tx1"/>
                </a:solidFill>
                <a:latin typeface="Trebuchet MS" panose="020B0603020202020204" pitchFamily="34" charset="0"/>
                <a:cs typeface="Arial" panose="020B0604020202020204" pitchFamily="34" charset="0"/>
              </a:rPr>
              <a:t>ș</a:t>
            </a:r>
            <a:r>
              <a:rPr lang="vi-VN" sz="1600" dirty="0">
                <a:solidFill>
                  <a:schemeClr val="tx1"/>
                </a:solidFill>
                <a:latin typeface="Arial" panose="020B0604020202020204" pitchFamily="34" charset="0"/>
                <a:cs typeface="Arial" panose="020B0604020202020204" pitchFamily="34" charset="0"/>
              </a:rPr>
              <a:t>i cel mai sigur sistem</a:t>
            </a:r>
            <a:r>
              <a:rPr lang="ro-RO" sz="1600" dirty="0">
                <a:solidFill>
                  <a:schemeClr val="tx1"/>
                </a:solidFill>
                <a:latin typeface="Trebuchet MS" panose="020B0603020202020204" pitchFamily="34" charset="0"/>
                <a:cs typeface="Arial" panose="020B0604020202020204" pitchFamily="34" charset="0"/>
              </a:rPr>
              <a:t> operațional</a:t>
            </a:r>
            <a:r>
              <a:rPr lang="vi-VN" sz="1600" dirty="0">
                <a:solidFill>
                  <a:schemeClr val="tx1"/>
                </a:solidFill>
                <a:latin typeface="Arial" panose="020B0604020202020204" pitchFamily="34" charset="0"/>
                <a:cs typeface="Arial" panose="020B0604020202020204" pitchFamily="34" charset="0"/>
              </a:rPr>
              <a:t> </a:t>
            </a:r>
            <a:r>
              <a:rPr lang="ro-RO" sz="1600" dirty="0">
                <a:solidFill>
                  <a:schemeClr val="tx1"/>
                </a:solidFill>
                <a:latin typeface="Trebuchet MS" panose="020B0603020202020204" pitchFamily="34" charset="0"/>
                <a:cs typeface="Arial" panose="020B0604020202020204" pitchFamily="34" charset="0"/>
              </a:rPr>
              <a:t>ș</a:t>
            </a:r>
            <a:r>
              <a:rPr lang="vi-VN" sz="1600" dirty="0">
                <a:solidFill>
                  <a:schemeClr val="tx1"/>
                </a:solidFill>
                <a:latin typeface="Arial" panose="020B0604020202020204" pitchFamily="34" charset="0"/>
                <a:cs typeface="Arial" panose="020B0604020202020204" pitchFamily="34" charset="0"/>
              </a:rPr>
              <a:t>i a fost instalat in anul 20</a:t>
            </a:r>
            <a:r>
              <a:rPr lang="ro-RO" sz="1600" dirty="0">
                <a:solidFill>
                  <a:schemeClr val="tx1"/>
                </a:solidFill>
                <a:latin typeface="Trebuchet MS" panose="020B0603020202020204" pitchFamily="34" charset="0"/>
                <a:cs typeface="Arial" panose="020B0604020202020204" pitchFamily="34" charset="0"/>
              </a:rPr>
              <a:t>15, </a:t>
            </a:r>
            <a:r>
              <a:rPr lang="vi-VN" sz="1600" dirty="0">
                <a:solidFill>
                  <a:schemeClr val="tx1"/>
                </a:solidFill>
                <a:latin typeface="Arial" panose="020B0604020202020204" pitchFamily="34" charset="0"/>
                <a:cs typeface="Arial" panose="020B0604020202020204" pitchFamily="34" charset="0"/>
              </a:rPr>
              <a:t>furni</a:t>
            </a:r>
            <a:r>
              <a:rPr lang="ro-RO" sz="1600" dirty="0">
                <a:solidFill>
                  <a:schemeClr val="tx1"/>
                </a:solidFill>
                <a:latin typeface="Trebuchet MS" panose="020B0603020202020204" pitchFamily="34" charset="0"/>
                <a:cs typeface="Arial" panose="020B0604020202020204" pitchFamily="34" charset="0"/>
              </a:rPr>
              <a:t>zând </a:t>
            </a:r>
            <a:r>
              <a:rPr lang="vi-VN" sz="1600" dirty="0">
                <a:solidFill>
                  <a:schemeClr val="tx1"/>
                </a:solidFill>
                <a:latin typeface="Arial" panose="020B0604020202020204" pitchFamily="34" charset="0"/>
                <a:cs typeface="Arial" panose="020B0604020202020204" pitchFamily="34" charset="0"/>
              </a:rPr>
              <a:t>24h/24h produse meteorologice satelitare c</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tre </a:t>
            </a:r>
            <a:r>
              <a:rPr lang="ro-RO" sz="1600" dirty="0">
                <a:solidFill>
                  <a:schemeClr val="tx1"/>
                </a:solidFill>
                <a:latin typeface="Trebuchet MS" panose="020B0603020202020204" pitchFamily="34" charset="0"/>
                <a:cs typeface="Arial" panose="020B0604020202020204" pitchFamily="34" charset="0"/>
              </a:rPr>
              <a:t>Centrul Național de Prognoză și </a:t>
            </a:r>
            <a:r>
              <a:rPr lang="vi-VN" sz="1600" dirty="0">
                <a:solidFill>
                  <a:schemeClr val="tx1"/>
                </a:solidFill>
                <a:latin typeface="Arial" panose="020B0604020202020204" pitchFamily="34" charset="0"/>
                <a:cs typeface="Arial" panose="020B0604020202020204" pitchFamily="34" charset="0"/>
              </a:rPr>
              <a:t>Centrele Meteorologice Regionale.</a:t>
            </a:r>
            <a:endParaRPr lang="ro-RO" sz="1600" dirty="0">
              <a:solidFill>
                <a:schemeClr val="tx1"/>
              </a:solidFill>
              <a:latin typeface="Trebuchet MS" panose="020B0603020202020204" pitchFamily="34" charset="0"/>
              <a:cs typeface="Arial" panose="020B0604020202020204" pitchFamily="34" charset="0"/>
            </a:endParaRPr>
          </a:p>
          <a:p>
            <a:pPr marL="0" indent="0" fontAlgn="base">
              <a:buNone/>
            </a:pPr>
            <a:endParaRPr lang="vi-VN" sz="1600" dirty="0">
              <a:solidFill>
                <a:schemeClr val="tx1"/>
              </a:solidFill>
              <a:latin typeface="Arial" panose="020B0604020202020204" pitchFamily="34" charset="0"/>
              <a:cs typeface="Arial" panose="020B0604020202020204" pitchFamily="34" charset="0"/>
            </a:endParaRPr>
          </a:p>
          <a:p>
            <a:pPr fontAlgn="base"/>
            <a:r>
              <a:rPr lang="vi-VN" sz="1600" dirty="0">
                <a:solidFill>
                  <a:schemeClr val="tx1"/>
                </a:solidFill>
                <a:latin typeface="Arial" panose="020B0604020202020204" pitchFamily="34" charset="0"/>
                <a:cs typeface="Arial" panose="020B0604020202020204" pitchFamily="34" charset="0"/>
              </a:rPr>
              <a:t>Sistemul</a:t>
            </a:r>
            <a:r>
              <a:rPr lang="ro-RO" sz="1600" dirty="0">
                <a:solidFill>
                  <a:schemeClr val="tx1"/>
                </a:solidFill>
                <a:latin typeface="Trebuchet MS" panose="020B0603020202020204" pitchFamily="34" charset="0"/>
                <a:cs typeface="Arial" panose="020B0604020202020204" pitchFamily="34" charset="0"/>
              </a:rPr>
              <a:t> actualizat</a:t>
            </a:r>
            <a:r>
              <a:rPr lang="vi-VN" sz="1600" dirty="0">
                <a:solidFill>
                  <a:schemeClr val="tx1"/>
                </a:solidFill>
                <a:latin typeface="Arial" panose="020B0604020202020204" pitchFamily="34" charset="0"/>
                <a:cs typeface="Arial" panose="020B0604020202020204" pitchFamily="34" charset="0"/>
              </a:rPr>
              <a:t> este compus dintr-o anten</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 parabolic</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 cu diametrul de 3</a:t>
            </a:r>
            <a:r>
              <a:rPr lang="en-US" sz="1600" dirty="0">
                <a:solidFill>
                  <a:schemeClr val="tx1"/>
                </a:solidFill>
                <a:latin typeface="Arial" panose="020B0604020202020204" pitchFamily="34" charset="0"/>
                <a:cs typeface="Arial" panose="020B0604020202020204" pitchFamily="34" charset="0"/>
              </a:rPr>
              <a:t> </a:t>
            </a:r>
            <a:r>
              <a:rPr lang="vi-VN" sz="1600" dirty="0">
                <a:solidFill>
                  <a:schemeClr val="tx1"/>
                </a:solidFill>
                <a:latin typeface="Arial" panose="020B0604020202020204" pitchFamily="34" charset="0"/>
                <a:cs typeface="Arial" panose="020B0604020202020204" pitchFamily="34" charset="0"/>
              </a:rPr>
              <a:t>m in banda C, o anten</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 parabolic</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 cu diametrul de 1,</a:t>
            </a:r>
            <a:r>
              <a:rPr lang="ro-RO" sz="1600" dirty="0">
                <a:solidFill>
                  <a:schemeClr val="tx1"/>
                </a:solidFill>
                <a:latin typeface="Trebuchet MS" panose="020B0603020202020204" pitchFamily="34" charset="0"/>
                <a:cs typeface="Arial" panose="020B0604020202020204" pitchFamily="34" charset="0"/>
              </a:rPr>
              <a:t>8</a:t>
            </a:r>
            <a:r>
              <a:rPr lang="vi-VN" sz="1600" dirty="0">
                <a:solidFill>
                  <a:schemeClr val="tx1"/>
                </a:solidFill>
                <a:latin typeface="Arial" panose="020B0604020202020204" pitchFamily="34" charset="0"/>
                <a:cs typeface="Arial" panose="020B0604020202020204" pitchFamily="34" charset="0"/>
              </a:rPr>
              <a:t>m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banda Ku, </a:t>
            </a:r>
            <a:r>
              <a:rPr lang="ro-RO" sz="1600" dirty="0">
                <a:solidFill>
                  <a:schemeClr val="tx1"/>
                </a:solidFill>
                <a:latin typeface="Trebuchet MS" panose="020B0603020202020204" pitchFamily="34" charset="0"/>
                <a:cs typeface="Arial" panose="020B0604020202020204" pitchFamily="34" charset="0"/>
              </a:rPr>
              <a:t>1</a:t>
            </a:r>
            <a:r>
              <a:rPr lang="vi-VN" sz="1600" dirty="0">
                <a:solidFill>
                  <a:schemeClr val="tx1"/>
                </a:solidFill>
                <a:latin typeface="Arial" panose="020B0604020202020204" pitchFamily="34" charset="0"/>
                <a:cs typeface="Arial" panose="020B0604020202020204" pitchFamily="34" charset="0"/>
              </a:rPr>
              <a:t> sistem de recep</a:t>
            </a:r>
            <a:r>
              <a:rPr lang="ro-RO" sz="1600" dirty="0">
                <a:solidFill>
                  <a:schemeClr val="tx1"/>
                </a:solidFill>
                <a:latin typeface="Trebuchet MS" panose="020B0603020202020204" pitchFamily="34" charset="0"/>
                <a:cs typeface="Arial" panose="020B0604020202020204" pitchFamily="34" charset="0"/>
              </a:rPr>
              <a:t>ț</a:t>
            </a:r>
            <a:r>
              <a:rPr lang="vi-VN" sz="1600" dirty="0">
                <a:solidFill>
                  <a:schemeClr val="tx1"/>
                </a:solidFill>
                <a:latin typeface="Arial" panose="020B0604020202020204" pitchFamily="34" charset="0"/>
                <a:cs typeface="Arial" panose="020B0604020202020204" pitchFamily="34" charset="0"/>
              </a:rPr>
              <a:t>ie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banda C, 2 sisteme de recep</a:t>
            </a:r>
            <a:r>
              <a:rPr lang="ro-RO" sz="1600" dirty="0">
                <a:solidFill>
                  <a:schemeClr val="tx1"/>
                </a:solidFill>
                <a:latin typeface="Trebuchet MS" panose="020B0603020202020204" pitchFamily="34" charset="0"/>
                <a:cs typeface="Arial" panose="020B0604020202020204" pitchFamily="34" charset="0"/>
              </a:rPr>
              <a:t>ț</a:t>
            </a:r>
            <a:r>
              <a:rPr lang="vi-VN" sz="1600" dirty="0">
                <a:solidFill>
                  <a:schemeClr val="tx1"/>
                </a:solidFill>
                <a:latin typeface="Arial" panose="020B0604020202020204" pitchFamily="34" charset="0"/>
                <a:cs typeface="Arial" panose="020B0604020202020204" pitchFamily="34" charset="0"/>
              </a:rPr>
              <a:t>ie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banda Ku </a:t>
            </a:r>
            <a:r>
              <a:rPr lang="ro-RO" sz="1600" dirty="0">
                <a:solidFill>
                  <a:schemeClr val="tx1"/>
                </a:solidFill>
                <a:latin typeface="Trebuchet MS" panose="020B0603020202020204" pitchFamily="34" charset="0"/>
                <a:cs typeface="Arial" panose="020B0604020202020204" pitchFamily="34" charset="0"/>
              </a:rPr>
              <a:t>ș</a:t>
            </a:r>
            <a:r>
              <a:rPr lang="vi-VN" sz="1600" dirty="0">
                <a:solidFill>
                  <a:schemeClr val="tx1"/>
                </a:solidFill>
                <a:latin typeface="Arial" panose="020B0604020202020204" pitchFamily="34" charset="0"/>
                <a:cs typeface="Arial" panose="020B0604020202020204" pitchFamily="34" charset="0"/>
              </a:rPr>
              <a:t>i 2 sisteme de prelucrare identice care funcţionează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paralel. Astfel,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cazul unei func</a:t>
            </a:r>
            <a:r>
              <a:rPr lang="ro-RO" sz="1600" dirty="0">
                <a:solidFill>
                  <a:schemeClr val="tx1"/>
                </a:solidFill>
                <a:latin typeface="Trebuchet MS" panose="020B0603020202020204" pitchFamily="34" charset="0"/>
                <a:cs typeface="Arial" panose="020B0604020202020204" pitchFamily="34" charset="0"/>
              </a:rPr>
              <a:t>ț</a:t>
            </a:r>
            <a:r>
              <a:rPr lang="vi-VN" sz="1600" dirty="0">
                <a:solidFill>
                  <a:schemeClr val="tx1"/>
                </a:solidFill>
                <a:latin typeface="Arial" panose="020B0604020202020204" pitchFamily="34" charset="0"/>
                <a:cs typeface="Arial" panose="020B0604020202020204" pitchFamily="34" charset="0"/>
              </a:rPr>
              <a:t>ion</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ri defectuoase a unui sistem de receptie </a:t>
            </a:r>
            <a:r>
              <a:rPr lang="ro-RO" sz="1600" dirty="0">
                <a:solidFill>
                  <a:schemeClr val="tx1"/>
                </a:solidFill>
                <a:latin typeface="Trebuchet MS" panose="020B0603020202020204" pitchFamily="34" charset="0"/>
                <a:cs typeface="Arial" panose="020B0604020202020204" pitchFamily="34" charset="0"/>
              </a:rPr>
              <a:t>ș</a:t>
            </a:r>
            <a:r>
              <a:rPr lang="vi-VN" sz="1600" dirty="0">
                <a:solidFill>
                  <a:schemeClr val="tx1"/>
                </a:solidFill>
                <a:latin typeface="Arial" panose="020B0604020202020204" pitchFamily="34" charset="0"/>
                <a:cs typeface="Arial" panose="020B0604020202020204" pitchFamily="34" charset="0"/>
              </a:rPr>
              <a:t>i/sau a unui sistem de prelucrare, continuitatea furnizarii de date nu va fi afectat</a:t>
            </a:r>
            <a:r>
              <a:rPr lang="ro-RO" sz="1600" dirty="0">
                <a:solidFill>
                  <a:schemeClr val="tx1"/>
                </a:solidFill>
                <a:latin typeface="Trebuchet MS" panose="020B0603020202020204" pitchFamily="34" charset="0"/>
                <a:cs typeface="Arial" panose="020B0604020202020204" pitchFamily="34" charset="0"/>
              </a:rPr>
              <a:t>ă</a:t>
            </a:r>
            <a:r>
              <a:rPr lang="vi-VN" sz="1600" dirty="0">
                <a:solidFill>
                  <a:schemeClr val="tx1"/>
                </a:solidFill>
                <a:latin typeface="Arial" panose="020B0604020202020204" pitchFamily="34" charset="0"/>
                <a:cs typeface="Arial" panose="020B0604020202020204" pitchFamily="34" charset="0"/>
              </a:rPr>
              <a:t> </a:t>
            </a:r>
            <a:r>
              <a:rPr lang="ro-RO" sz="1600" dirty="0">
                <a:solidFill>
                  <a:schemeClr val="tx1"/>
                </a:solidFill>
                <a:latin typeface="Trebuchet MS" panose="020B0603020202020204" pitchFamily="34" charset="0"/>
                <a:cs typeface="Arial" panose="020B0604020202020204" pitchFamily="34" charset="0"/>
              </a:rPr>
              <a:t>î</a:t>
            </a:r>
            <a:r>
              <a:rPr lang="vi-VN" sz="1600" dirty="0">
                <a:solidFill>
                  <a:schemeClr val="tx1"/>
                </a:solidFill>
                <a:latin typeface="Arial" panose="020B0604020202020204" pitchFamily="34" charset="0"/>
                <a:cs typeface="Arial" panose="020B0604020202020204" pitchFamily="34" charset="0"/>
              </a:rPr>
              <a:t>n niciun fel.</a:t>
            </a:r>
          </a:p>
          <a:p>
            <a:endParaRPr lang="en-US" sz="1400" dirty="0">
              <a:solidFill>
                <a:schemeClr val="accent5">
                  <a:lumMod val="50000"/>
                </a:schemeClr>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3472" y="858528"/>
            <a:ext cx="5818364" cy="3792108"/>
          </a:xfrm>
          <a:prstGeom prst="rect">
            <a:avLst/>
          </a:prstGeom>
          <a:noFill/>
          <a:ln>
            <a:solidFill>
              <a:schemeClr val="tx1"/>
            </a:solidFill>
          </a:ln>
        </p:spPr>
      </p:pic>
      <p:pic>
        <p:nvPicPr>
          <p:cNvPr id="8" name="Content Placeholder 5" descr="IMG_20151006_105710.jpg">
            <a:extLst>
              <a:ext uri="{FF2B5EF4-FFF2-40B4-BE49-F238E27FC236}">
                <a16:creationId xmlns:a16="http://schemas.microsoft.com/office/drawing/2014/main" id="{EFE77DC6-063F-4328-9DFF-6D2EF9A488B1}"/>
              </a:ext>
            </a:extLst>
          </p:cNvPr>
          <p:cNvPicPr>
            <a:picLocks noChangeAspect="1"/>
          </p:cNvPicPr>
          <p:nvPr/>
        </p:nvPicPr>
        <p:blipFill>
          <a:blip r:embed="rId4">
            <a:extLst>
              <a:ext uri="{28A0092B-C50C-407E-A947-70E740481C1C}">
                <a14:useLocalDpi xmlns:a14="http://schemas.microsoft.com/office/drawing/2010/main" val="0"/>
              </a:ext>
            </a:extLst>
          </a:blip>
          <a:srcRect t="1115" b="1115"/>
          <a:stretch>
            <a:fillRect/>
          </a:stretch>
        </p:blipFill>
        <p:spPr>
          <a:xfrm>
            <a:off x="1787237" y="4635006"/>
            <a:ext cx="3846946" cy="2115672"/>
          </a:xfrm>
          <a:prstGeom prst="rect">
            <a:avLst/>
          </a:prstGeom>
        </p:spPr>
      </p:pic>
      <p:pic>
        <p:nvPicPr>
          <p:cNvPr id="6" name="Picture 5">
            <a:extLst>
              <a:ext uri="{FF2B5EF4-FFF2-40B4-BE49-F238E27FC236}">
                <a16:creationId xmlns:a16="http://schemas.microsoft.com/office/drawing/2014/main" id="{6B5156FB-A58E-498D-9ABF-06F649916771}"/>
              </a:ext>
            </a:extLst>
          </p:cNvPr>
          <p:cNvPicPr/>
          <p:nvPr/>
        </p:nvPicPr>
        <p:blipFill>
          <a:blip r:embed="rId5"/>
          <a:stretch>
            <a:fillRect/>
          </a:stretch>
        </p:blipFill>
        <p:spPr>
          <a:xfrm>
            <a:off x="143000" y="6277482"/>
            <a:ext cx="513715" cy="493395"/>
          </a:xfrm>
          <a:prstGeom prst="rect">
            <a:avLst/>
          </a:prstGeom>
        </p:spPr>
      </p:pic>
    </p:spTree>
    <p:extLst>
      <p:ext uri="{BB962C8B-B14F-4D97-AF65-F5344CB8AC3E}">
        <p14:creationId xmlns:p14="http://schemas.microsoft.com/office/powerpoint/2010/main" val="2943003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406812" y="1389190"/>
            <a:ext cx="11378375" cy="905976"/>
          </a:xfrm>
          <a:solidFill>
            <a:schemeClr val="bg1"/>
          </a:solidFill>
          <a:ln>
            <a:solidFill>
              <a:schemeClr val="tx1"/>
            </a:solidFill>
          </a:ln>
        </p:spPr>
        <p:txBody>
          <a:bodyPr/>
          <a:lstStyle/>
          <a:p>
            <a:pPr algn="ctr"/>
            <a:r>
              <a:rPr lang="en-US" sz="1400" b="1" dirty="0">
                <a:solidFill>
                  <a:srgbClr val="002060"/>
                </a:solidFill>
                <a:latin typeface="+mn-lt"/>
              </a:rPr>
              <a:t>II. DEZVOLTAREA SISTEMULUI NATIONAL DE MONITORIZARE SI AVERTIZARE A FENOMENELOR METEOROLOGICE PERICULOASE PENTRU ASIGURAREA PROTECTIEI VIETII SI A BUNURILOR MATERIALE  Cod SMIS 2014+ 127994, POIM 2014 – 2020 / </a:t>
            </a:r>
            <a:r>
              <a:rPr lang="en-US" sz="1400" b="1" dirty="0">
                <a:solidFill>
                  <a:srgbClr val="FF0000"/>
                </a:solidFill>
                <a:latin typeface="+mn-lt"/>
              </a:rPr>
              <a:t>IN IMPLEMENTARE</a:t>
            </a:r>
            <a:br>
              <a:rPr lang="en-US" sz="1400" b="1" dirty="0">
                <a:solidFill>
                  <a:srgbClr val="002060"/>
                </a:solidFill>
                <a:latin typeface="+mn-lt"/>
              </a:rPr>
            </a:br>
            <a:endParaRPr lang="en-US" sz="1400" b="1" dirty="0">
              <a:solidFill>
                <a:srgbClr val="002060"/>
              </a:solidFill>
              <a:latin typeface="+mn-lt"/>
            </a:endParaRP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455648" y="2385472"/>
            <a:ext cx="11147467" cy="3607331"/>
          </a:xfrm>
          <a:solidFill>
            <a:schemeClr val="bg1"/>
          </a:solidFill>
          <a:ln>
            <a:solidFill>
              <a:schemeClr val="tx1"/>
            </a:solidFill>
          </a:ln>
        </p:spPr>
        <p:txBody>
          <a:bodyPr>
            <a:normAutofit/>
          </a:bodyPr>
          <a:lstStyle/>
          <a:p>
            <a:pPr marL="285750" indent="-285750" algn="just">
              <a:spcBef>
                <a:spcPts val="0"/>
              </a:spcBef>
              <a:buFont typeface="Wingdings" panose="05000000000000000000" pitchFamily="2" charset="2"/>
              <a:buChar char="Ø"/>
            </a:pPr>
            <a:r>
              <a:rPr lang="en-US" sz="1400" b="1" cap="all" dirty="0" err="1">
                <a:solidFill>
                  <a:srgbClr val="0070C0"/>
                </a:solidFill>
              </a:rPr>
              <a:t>Contractul</a:t>
            </a:r>
            <a:r>
              <a:rPr lang="en-US" sz="1400" b="1" cap="all" dirty="0">
                <a:solidFill>
                  <a:srgbClr val="0070C0"/>
                </a:solidFill>
              </a:rPr>
              <a:t> de </a:t>
            </a:r>
            <a:r>
              <a:rPr lang="en-US" sz="1400" b="1" cap="all" dirty="0" err="1">
                <a:solidFill>
                  <a:srgbClr val="0070C0"/>
                </a:solidFill>
              </a:rPr>
              <a:t>Finanțare</a:t>
            </a:r>
            <a:r>
              <a:rPr lang="en-US" sz="1400" b="1" cap="all" dirty="0">
                <a:solidFill>
                  <a:srgbClr val="0070C0"/>
                </a:solidFill>
              </a:rPr>
              <a:t> </a:t>
            </a:r>
            <a:r>
              <a:rPr lang="en-US" sz="1400" b="1" cap="all" dirty="0" err="1">
                <a:solidFill>
                  <a:srgbClr val="0070C0"/>
                </a:solidFill>
              </a:rPr>
              <a:t>nr</a:t>
            </a:r>
            <a:r>
              <a:rPr lang="en-US" sz="1400" b="1" cap="all" dirty="0">
                <a:solidFill>
                  <a:srgbClr val="0070C0"/>
                </a:solidFill>
              </a:rPr>
              <a:t>. </a:t>
            </a:r>
            <a:r>
              <a:rPr lang="en-US" sz="1400" b="1" dirty="0">
                <a:solidFill>
                  <a:srgbClr val="0070C0"/>
                </a:solidFill>
              </a:rPr>
              <a:t>234/21.12.2018</a:t>
            </a:r>
            <a:r>
              <a:rPr lang="en-US" sz="1400" b="1" dirty="0">
                <a:solidFill>
                  <a:schemeClr val="tx2"/>
                </a:solidFill>
              </a:rPr>
              <a:t>, </a:t>
            </a:r>
            <a:r>
              <a:rPr lang="en-US" sz="1400" b="1" dirty="0" err="1">
                <a:solidFill>
                  <a:schemeClr val="tx2"/>
                </a:solidFill>
              </a:rPr>
              <a:t>aferent</a:t>
            </a:r>
            <a:r>
              <a:rPr lang="en-US" sz="1400" b="1" dirty="0">
                <a:solidFill>
                  <a:schemeClr val="tx2"/>
                </a:solidFill>
              </a:rPr>
              <a:t> </a:t>
            </a:r>
            <a:r>
              <a:rPr lang="en-US" sz="1400" b="1" dirty="0" err="1">
                <a:solidFill>
                  <a:schemeClr val="tx2"/>
                </a:solidFill>
              </a:rPr>
              <a:t>Proiectului</a:t>
            </a:r>
            <a:r>
              <a:rPr lang="en-US" sz="1400" b="1" dirty="0">
                <a:solidFill>
                  <a:schemeClr val="tx2"/>
                </a:solidFill>
              </a:rPr>
              <a:t> „</a:t>
            </a:r>
            <a:r>
              <a:rPr lang="en-US" sz="1400" b="1" dirty="0" err="1">
                <a:solidFill>
                  <a:schemeClr val="tx2"/>
                </a:solidFill>
              </a:rPr>
              <a:t>Dezvoltarea</a:t>
            </a:r>
            <a:r>
              <a:rPr lang="en-US" sz="1400" b="1" dirty="0">
                <a:solidFill>
                  <a:schemeClr val="tx2"/>
                </a:solidFill>
              </a:rPr>
              <a:t> </a:t>
            </a:r>
            <a:r>
              <a:rPr lang="en-US" sz="1400" b="1" dirty="0" err="1">
                <a:solidFill>
                  <a:schemeClr val="tx2"/>
                </a:solidFill>
              </a:rPr>
              <a:t>sistemului</a:t>
            </a:r>
            <a:r>
              <a:rPr lang="en-US" sz="1400" b="1" dirty="0">
                <a:solidFill>
                  <a:schemeClr val="tx2"/>
                </a:solidFill>
              </a:rPr>
              <a:t> </a:t>
            </a:r>
            <a:r>
              <a:rPr lang="en-US" sz="1400" b="1" dirty="0" err="1">
                <a:solidFill>
                  <a:schemeClr val="tx2"/>
                </a:solidFill>
              </a:rPr>
              <a:t>naţional</a:t>
            </a:r>
            <a:r>
              <a:rPr lang="en-US" sz="1400" b="1" dirty="0">
                <a:solidFill>
                  <a:schemeClr val="tx2"/>
                </a:solidFill>
              </a:rPr>
              <a:t> de </a:t>
            </a:r>
            <a:r>
              <a:rPr lang="en-US" sz="1400" b="1" dirty="0" err="1">
                <a:solidFill>
                  <a:schemeClr val="tx2"/>
                </a:solidFill>
              </a:rPr>
              <a:t>monitorizare</a:t>
            </a:r>
            <a:r>
              <a:rPr lang="en-US" sz="1400" b="1" dirty="0">
                <a:solidFill>
                  <a:schemeClr val="tx2"/>
                </a:solidFill>
              </a:rPr>
              <a:t> </a:t>
            </a:r>
            <a:r>
              <a:rPr lang="en-US" sz="1400" b="1" dirty="0" err="1">
                <a:solidFill>
                  <a:schemeClr val="tx2"/>
                </a:solidFill>
              </a:rPr>
              <a:t>şi</a:t>
            </a:r>
            <a:r>
              <a:rPr lang="en-US" sz="1400" b="1" dirty="0">
                <a:solidFill>
                  <a:schemeClr val="tx2"/>
                </a:solidFill>
              </a:rPr>
              <a:t> </a:t>
            </a:r>
            <a:r>
              <a:rPr lang="en-US" sz="1400" b="1" dirty="0" err="1">
                <a:solidFill>
                  <a:schemeClr val="tx2"/>
                </a:solidFill>
              </a:rPr>
              <a:t>avertizare</a:t>
            </a:r>
            <a:r>
              <a:rPr lang="en-US" sz="1400" b="1" dirty="0">
                <a:solidFill>
                  <a:schemeClr val="tx2"/>
                </a:solidFill>
              </a:rPr>
              <a:t> a </a:t>
            </a:r>
            <a:r>
              <a:rPr lang="en-US" sz="1400" b="1" dirty="0" err="1">
                <a:solidFill>
                  <a:schemeClr val="tx2"/>
                </a:solidFill>
              </a:rPr>
              <a:t>fenomenelor</a:t>
            </a:r>
            <a:r>
              <a:rPr lang="en-US" sz="1400" b="1" dirty="0">
                <a:solidFill>
                  <a:schemeClr val="tx2"/>
                </a:solidFill>
              </a:rPr>
              <a:t> </a:t>
            </a:r>
            <a:r>
              <a:rPr lang="en-US" sz="1400" b="1" dirty="0" err="1">
                <a:solidFill>
                  <a:schemeClr val="tx2"/>
                </a:solidFill>
              </a:rPr>
              <a:t>meteorologice</a:t>
            </a:r>
            <a:r>
              <a:rPr lang="en-US" sz="1400" b="1" dirty="0">
                <a:solidFill>
                  <a:schemeClr val="tx2"/>
                </a:solidFill>
              </a:rPr>
              <a:t> </a:t>
            </a:r>
            <a:r>
              <a:rPr lang="en-US" sz="1400" b="1" dirty="0" err="1">
                <a:solidFill>
                  <a:schemeClr val="tx2"/>
                </a:solidFill>
              </a:rPr>
              <a:t>periculoase</a:t>
            </a:r>
            <a:r>
              <a:rPr lang="en-US" sz="1400" b="1" dirty="0">
                <a:solidFill>
                  <a:schemeClr val="tx2"/>
                </a:solidFill>
              </a:rPr>
              <a:t> </a:t>
            </a:r>
            <a:r>
              <a:rPr lang="en-US" sz="1400" b="1" dirty="0" err="1">
                <a:solidFill>
                  <a:schemeClr val="tx2"/>
                </a:solidFill>
              </a:rPr>
              <a:t>pentru</a:t>
            </a:r>
            <a:r>
              <a:rPr lang="en-US" sz="1400" b="1" dirty="0">
                <a:solidFill>
                  <a:schemeClr val="tx2"/>
                </a:solidFill>
              </a:rPr>
              <a:t> </a:t>
            </a:r>
            <a:r>
              <a:rPr lang="en-US" sz="1400" b="1" dirty="0" err="1">
                <a:solidFill>
                  <a:schemeClr val="tx2"/>
                </a:solidFill>
              </a:rPr>
              <a:t>asigurarea</a:t>
            </a:r>
            <a:r>
              <a:rPr lang="en-US" sz="1400" b="1" dirty="0">
                <a:solidFill>
                  <a:schemeClr val="tx2"/>
                </a:solidFill>
              </a:rPr>
              <a:t> </a:t>
            </a:r>
            <a:r>
              <a:rPr lang="en-US" sz="1400" b="1" dirty="0" err="1">
                <a:solidFill>
                  <a:schemeClr val="tx2"/>
                </a:solidFill>
              </a:rPr>
              <a:t>protecţiei</a:t>
            </a:r>
            <a:r>
              <a:rPr lang="en-US" sz="1400" b="1" dirty="0">
                <a:solidFill>
                  <a:schemeClr val="tx2"/>
                </a:solidFill>
              </a:rPr>
              <a:t> </a:t>
            </a:r>
            <a:r>
              <a:rPr lang="en-US" sz="1400" b="1" dirty="0" err="1">
                <a:solidFill>
                  <a:schemeClr val="tx2"/>
                </a:solidFill>
              </a:rPr>
              <a:t>vieţii</a:t>
            </a:r>
            <a:r>
              <a:rPr lang="en-US" sz="1400" b="1" dirty="0">
                <a:solidFill>
                  <a:schemeClr val="tx2"/>
                </a:solidFill>
              </a:rPr>
              <a:t> </a:t>
            </a:r>
            <a:r>
              <a:rPr lang="en-US" sz="1400" b="1" dirty="0" err="1">
                <a:solidFill>
                  <a:schemeClr val="tx2"/>
                </a:solidFill>
              </a:rPr>
              <a:t>şi</a:t>
            </a:r>
            <a:r>
              <a:rPr lang="en-US" sz="1400" b="1" dirty="0">
                <a:solidFill>
                  <a:schemeClr val="tx2"/>
                </a:solidFill>
              </a:rPr>
              <a:t> a </a:t>
            </a:r>
            <a:r>
              <a:rPr lang="en-US" sz="1400" b="1" dirty="0" err="1">
                <a:solidFill>
                  <a:schemeClr val="tx2"/>
                </a:solidFill>
              </a:rPr>
              <a:t>bunurilor</a:t>
            </a:r>
            <a:r>
              <a:rPr lang="en-US" sz="1400" b="1" dirty="0">
                <a:solidFill>
                  <a:schemeClr val="tx2"/>
                </a:solidFill>
              </a:rPr>
              <a:t> </a:t>
            </a:r>
            <a:r>
              <a:rPr lang="en-US" sz="1400" b="1" dirty="0" err="1">
                <a:solidFill>
                  <a:schemeClr val="tx2"/>
                </a:solidFill>
              </a:rPr>
              <a:t>materiale</a:t>
            </a:r>
            <a:r>
              <a:rPr lang="en-US" sz="1400" b="1" dirty="0">
                <a:solidFill>
                  <a:schemeClr val="tx2"/>
                </a:solidFill>
              </a:rPr>
              <a:t>” – cod SMIS 2014+ 127994</a:t>
            </a:r>
          </a:p>
          <a:p>
            <a:pPr algn="just">
              <a:spcBef>
                <a:spcPts val="0"/>
              </a:spcBef>
            </a:pPr>
            <a:endParaRPr lang="en-US" sz="1400" b="1" dirty="0">
              <a:solidFill>
                <a:schemeClr val="tx2"/>
              </a:solidFill>
            </a:endParaRPr>
          </a:p>
          <a:p>
            <a:pPr marL="285750" indent="-285750" algn="just">
              <a:spcBef>
                <a:spcPts val="0"/>
              </a:spcBef>
              <a:buFont typeface="Wingdings" panose="05000000000000000000" pitchFamily="2" charset="2"/>
              <a:buChar char="Ø"/>
            </a:pPr>
            <a:r>
              <a:rPr lang="en-US" sz="1400" b="1" dirty="0" err="1">
                <a:solidFill>
                  <a:schemeClr val="tx2"/>
                </a:solidFill>
              </a:rPr>
              <a:t>Finanțat</a:t>
            </a:r>
            <a:r>
              <a:rPr lang="en-US" sz="1400" b="1" dirty="0">
                <a:solidFill>
                  <a:schemeClr val="tx2"/>
                </a:solidFill>
              </a:rPr>
              <a:t> </a:t>
            </a:r>
            <a:r>
              <a:rPr lang="en-US" sz="1400" b="1" dirty="0" err="1">
                <a:solidFill>
                  <a:schemeClr val="tx2"/>
                </a:solidFill>
              </a:rPr>
              <a:t>în</a:t>
            </a:r>
            <a:r>
              <a:rPr lang="en-US" sz="1400" b="1" dirty="0">
                <a:solidFill>
                  <a:schemeClr val="tx2"/>
                </a:solidFill>
              </a:rPr>
              <a:t> </a:t>
            </a:r>
            <a:r>
              <a:rPr lang="en-US" sz="1400" b="1" dirty="0" err="1">
                <a:solidFill>
                  <a:schemeClr val="tx2"/>
                </a:solidFill>
              </a:rPr>
              <a:t>cadrul</a:t>
            </a:r>
            <a:r>
              <a:rPr lang="en-US" sz="1400" b="1" dirty="0">
                <a:solidFill>
                  <a:schemeClr val="tx2"/>
                </a:solidFill>
              </a:rPr>
              <a:t> </a:t>
            </a:r>
            <a:r>
              <a:rPr lang="en-US" sz="1400" b="1" dirty="0" err="1">
                <a:solidFill>
                  <a:srgbClr val="0070C0"/>
                </a:solidFill>
              </a:rPr>
              <a:t>Programului</a:t>
            </a:r>
            <a:r>
              <a:rPr lang="en-US" sz="1400" b="1" dirty="0">
                <a:solidFill>
                  <a:srgbClr val="0070C0"/>
                </a:solidFill>
              </a:rPr>
              <a:t> </a:t>
            </a:r>
            <a:r>
              <a:rPr lang="en-US" sz="1400" b="1" dirty="0" err="1">
                <a:solidFill>
                  <a:srgbClr val="0070C0"/>
                </a:solidFill>
              </a:rPr>
              <a:t>Operaţional</a:t>
            </a:r>
            <a:r>
              <a:rPr lang="en-US" sz="1400" b="1" dirty="0">
                <a:solidFill>
                  <a:srgbClr val="0070C0"/>
                </a:solidFill>
              </a:rPr>
              <a:t> </a:t>
            </a:r>
            <a:r>
              <a:rPr lang="en-US" sz="1400" b="1" dirty="0" err="1">
                <a:solidFill>
                  <a:srgbClr val="0070C0"/>
                </a:solidFill>
              </a:rPr>
              <a:t>Infrastructura</a:t>
            </a:r>
            <a:r>
              <a:rPr lang="en-US" sz="1400" b="1" dirty="0">
                <a:solidFill>
                  <a:srgbClr val="0070C0"/>
                </a:solidFill>
              </a:rPr>
              <a:t> Mare 2014 – 2020</a:t>
            </a:r>
            <a:r>
              <a:rPr lang="en-US" sz="1400" b="1" dirty="0">
                <a:solidFill>
                  <a:schemeClr val="tx2"/>
                </a:solidFill>
              </a:rPr>
              <a:t>, </a:t>
            </a:r>
            <a:r>
              <a:rPr lang="en-US" sz="1400" b="1" dirty="0" err="1">
                <a:solidFill>
                  <a:srgbClr val="0070C0"/>
                </a:solidFill>
              </a:rPr>
              <a:t>Axa</a:t>
            </a:r>
            <a:r>
              <a:rPr lang="en-US" sz="1400" b="1" dirty="0">
                <a:solidFill>
                  <a:srgbClr val="0070C0"/>
                </a:solidFill>
              </a:rPr>
              <a:t> </a:t>
            </a:r>
            <a:r>
              <a:rPr lang="en-US" sz="1400" b="1" dirty="0" err="1">
                <a:solidFill>
                  <a:srgbClr val="0070C0"/>
                </a:solidFill>
              </a:rPr>
              <a:t>prioritară</a:t>
            </a:r>
            <a:r>
              <a:rPr lang="en-US" sz="1400" b="1" dirty="0">
                <a:solidFill>
                  <a:srgbClr val="0070C0"/>
                </a:solidFill>
              </a:rPr>
              <a:t> 5 </a:t>
            </a:r>
            <a:r>
              <a:rPr lang="en-US" sz="1400" b="1" dirty="0">
                <a:solidFill>
                  <a:schemeClr val="tx2"/>
                </a:solidFill>
              </a:rPr>
              <a:t>- </a:t>
            </a:r>
            <a:r>
              <a:rPr lang="en-US" sz="1400" b="1" dirty="0" err="1">
                <a:solidFill>
                  <a:schemeClr val="tx2"/>
                </a:solidFill>
              </a:rPr>
              <a:t>Promovarea</a:t>
            </a:r>
            <a:r>
              <a:rPr lang="en-US" sz="1400" b="1" dirty="0">
                <a:solidFill>
                  <a:schemeClr val="tx2"/>
                </a:solidFill>
              </a:rPr>
              <a:t> </a:t>
            </a:r>
            <a:r>
              <a:rPr lang="en-US" sz="1400" b="1" dirty="0" err="1">
                <a:solidFill>
                  <a:schemeClr val="tx2"/>
                </a:solidFill>
              </a:rPr>
              <a:t>adaptării</a:t>
            </a:r>
            <a:r>
              <a:rPr lang="en-US" sz="1400" b="1" dirty="0">
                <a:solidFill>
                  <a:schemeClr val="tx2"/>
                </a:solidFill>
              </a:rPr>
              <a:t> la </a:t>
            </a:r>
            <a:r>
              <a:rPr lang="en-US" sz="1400" b="1" dirty="0" err="1">
                <a:solidFill>
                  <a:schemeClr val="tx2"/>
                </a:solidFill>
              </a:rPr>
              <a:t>schimbările</a:t>
            </a:r>
            <a:r>
              <a:rPr lang="en-US" sz="1400" b="1" dirty="0">
                <a:solidFill>
                  <a:schemeClr val="tx2"/>
                </a:solidFill>
              </a:rPr>
              <a:t> </a:t>
            </a:r>
            <a:r>
              <a:rPr lang="en-US" sz="1400" b="1" dirty="0" err="1">
                <a:solidFill>
                  <a:schemeClr val="tx2"/>
                </a:solidFill>
              </a:rPr>
              <a:t>climatice</a:t>
            </a:r>
            <a:r>
              <a:rPr lang="en-US" sz="1400" b="1" dirty="0">
                <a:solidFill>
                  <a:schemeClr val="tx2"/>
                </a:solidFill>
              </a:rPr>
              <a:t>, a </a:t>
            </a:r>
            <a:r>
              <a:rPr lang="en-US" sz="1400" b="1" dirty="0" err="1">
                <a:solidFill>
                  <a:schemeClr val="tx2"/>
                </a:solidFill>
              </a:rPr>
              <a:t>prevenirii</a:t>
            </a:r>
            <a:r>
              <a:rPr lang="en-US" sz="1400" b="1" dirty="0">
                <a:solidFill>
                  <a:schemeClr val="tx2"/>
                </a:solidFill>
              </a:rPr>
              <a:t> </a:t>
            </a:r>
            <a:r>
              <a:rPr lang="en-US" sz="1400" b="1" dirty="0" err="1">
                <a:solidFill>
                  <a:schemeClr val="tx2"/>
                </a:solidFill>
              </a:rPr>
              <a:t>şi</a:t>
            </a:r>
            <a:r>
              <a:rPr lang="en-US" sz="1400" b="1" dirty="0">
                <a:solidFill>
                  <a:schemeClr val="tx2"/>
                </a:solidFill>
              </a:rPr>
              <a:t> a </a:t>
            </a:r>
            <a:r>
              <a:rPr lang="en-US" sz="1400" b="1" dirty="0" err="1">
                <a:solidFill>
                  <a:schemeClr val="tx2"/>
                </a:solidFill>
              </a:rPr>
              <a:t>gestionării</a:t>
            </a:r>
            <a:r>
              <a:rPr lang="en-US" sz="1400" b="1" dirty="0">
                <a:solidFill>
                  <a:schemeClr val="tx2"/>
                </a:solidFill>
              </a:rPr>
              <a:t> </a:t>
            </a:r>
            <a:r>
              <a:rPr lang="en-US" sz="1400" b="1" dirty="0" err="1">
                <a:solidFill>
                  <a:schemeClr val="tx2"/>
                </a:solidFill>
              </a:rPr>
              <a:t>riscurilor</a:t>
            </a:r>
            <a:r>
              <a:rPr lang="en-US" sz="1400" b="1" dirty="0">
                <a:solidFill>
                  <a:schemeClr val="tx2"/>
                </a:solidFill>
              </a:rPr>
              <a:t>, </a:t>
            </a:r>
            <a:r>
              <a:rPr lang="en-US" sz="1400" b="1" dirty="0" err="1">
                <a:solidFill>
                  <a:srgbClr val="0070C0"/>
                </a:solidFill>
              </a:rPr>
              <a:t>Obiectivul</a:t>
            </a:r>
            <a:r>
              <a:rPr lang="en-US" sz="1400" b="1" dirty="0">
                <a:solidFill>
                  <a:srgbClr val="0070C0"/>
                </a:solidFill>
              </a:rPr>
              <a:t> Specific 5.1 </a:t>
            </a:r>
            <a:r>
              <a:rPr lang="en-US" sz="1400" b="1" dirty="0">
                <a:solidFill>
                  <a:schemeClr val="tx2"/>
                </a:solidFill>
              </a:rPr>
              <a:t>- </a:t>
            </a:r>
            <a:r>
              <a:rPr lang="en-US" sz="1400" b="1" dirty="0" err="1">
                <a:solidFill>
                  <a:schemeClr val="tx2"/>
                </a:solidFill>
              </a:rPr>
              <a:t>Reducerea</a:t>
            </a:r>
            <a:r>
              <a:rPr lang="en-US" sz="1400" b="1" dirty="0">
                <a:solidFill>
                  <a:schemeClr val="tx2"/>
                </a:solidFill>
              </a:rPr>
              <a:t> </a:t>
            </a:r>
            <a:r>
              <a:rPr lang="en-US" sz="1400" b="1" dirty="0" err="1">
                <a:solidFill>
                  <a:schemeClr val="tx2"/>
                </a:solidFill>
              </a:rPr>
              <a:t>efectelor</a:t>
            </a:r>
            <a:r>
              <a:rPr lang="en-US" sz="1400" b="1" dirty="0">
                <a:solidFill>
                  <a:schemeClr val="tx2"/>
                </a:solidFill>
              </a:rPr>
              <a:t> </a:t>
            </a:r>
            <a:r>
              <a:rPr lang="en-US" sz="1400" b="1" dirty="0" err="1">
                <a:solidFill>
                  <a:schemeClr val="tx2"/>
                </a:solidFill>
              </a:rPr>
              <a:t>şi</a:t>
            </a:r>
            <a:r>
              <a:rPr lang="en-US" sz="1400" b="1" dirty="0">
                <a:solidFill>
                  <a:schemeClr val="tx2"/>
                </a:solidFill>
              </a:rPr>
              <a:t> a </a:t>
            </a:r>
            <a:r>
              <a:rPr lang="en-US" sz="1400" b="1" dirty="0" err="1">
                <a:solidFill>
                  <a:schemeClr val="tx2"/>
                </a:solidFill>
              </a:rPr>
              <a:t>pagubelor</a:t>
            </a:r>
            <a:r>
              <a:rPr lang="en-US" sz="1400" b="1" dirty="0">
                <a:solidFill>
                  <a:schemeClr val="tx2"/>
                </a:solidFill>
              </a:rPr>
              <a:t> </a:t>
            </a:r>
            <a:r>
              <a:rPr lang="en-US" sz="1400" b="1" dirty="0" err="1">
                <a:solidFill>
                  <a:schemeClr val="tx2"/>
                </a:solidFill>
              </a:rPr>
              <a:t>asupra</a:t>
            </a:r>
            <a:r>
              <a:rPr lang="en-US" sz="1400" b="1" dirty="0">
                <a:solidFill>
                  <a:schemeClr val="tx2"/>
                </a:solidFill>
              </a:rPr>
              <a:t> </a:t>
            </a:r>
            <a:r>
              <a:rPr lang="en-US" sz="1400" b="1" dirty="0" err="1">
                <a:solidFill>
                  <a:schemeClr val="tx2"/>
                </a:solidFill>
              </a:rPr>
              <a:t>populaţiei</a:t>
            </a:r>
            <a:r>
              <a:rPr lang="en-US" sz="1400" b="1" dirty="0">
                <a:solidFill>
                  <a:schemeClr val="tx2"/>
                </a:solidFill>
              </a:rPr>
              <a:t> </a:t>
            </a:r>
            <a:r>
              <a:rPr lang="en-US" sz="1400" b="1" dirty="0" err="1">
                <a:solidFill>
                  <a:schemeClr val="tx2"/>
                </a:solidFill>
              </a:rPr>
              <a:t>cauzate</a:t>
            </a:r>
            <a:r>
              <a:rPr lang="en-US" sz="1400" b="1" dirty="0">
                <a:solidFill>
                  <a:schemeClr val="tx2"/>
                </a:solidFill>
              </a:rPr>
              <a:t> de </a:t>
            </a:r>
            <a:r>
              <a:rPr lang="en-US" sz="1400" b="1" dirty="0" err="1">
                <a:solidFill>
                  <a:schemeClr val="tx2"/>
                </a:solidFill>
              </a:rPr>
              <a:t>fenomenele</a:t>
            </a:r>
            <a:r>
              <a:rPr lang="en-US" sz="1400" b="1" dirty="0">
                <a:solidFill>
                  <a:schemeClr val="tx2"/>
                </a:solidFill>
              </a:rPr>
              <a:t> </a:t>
            </a:r>
            <a:r>
              <a:rPr lang="en-US" sz="1400" b="1" dirty="0" err="1">
                <a:solidFill>
                  <a:schemeClr val="tx2"/>
                </a:solidFill>
              </a:rPr>
              <a:t>naturale</a:t>
            </a:r>
            <a:r>
              <a:rPr lang="en-US" sz="1400" b="1" dirty="0">
                <a:solidFill>
                  <a:schemeClr val="tx2"/>
                </a:solidFill>
              </a:rPr>
              <a:t> </a:t>
            </a:r>
            <a:r>
              <a:rPr lang="en-US" sz="1400" b="1" dirty="0" err="1">
                <a:solidFill>
                  <a:schemeClr val="tx2"/>
                </a:solidFill>
              </a:rPr>
              <a:t>asociate</a:t>
            </a:r>
            <a:r>
              <a:rPr lang="en-US" sz="1400" b="1" dirty="0">
                <a:solidFill>
                  <a:schemeClr val="tx2"/>
                </a:solidFill>
              </a:rPr>
              <a:t> </a:t>
            </a:r>
            <a:r>
              <a:rPr lang="en-US" sz="1400" b="1" dirty="0" err="1">
                <a:solidFill>
                  <a:schemeClr val="tx2"/>
                </a:solidFill>
              </a:rPr>
              <a:t>principalelor</a:t>
            </a:r>
            <a:r>
              <a:rPr lang="en-US" sz="1400" b="1" dirty="0">
                <a:solidFill>
                  <a:schemeClr val="tx2"/>
                </a:solidFill>
              </a:rPr>
              <a:t> </a:t>
            </a:r>
            <a:r>
              <a:rPr lang="en-US" sz="1400" b="1" dirty="0" err="1">
                <a:solidFill>
                  <a:schemeClr val="tx2"/>
                </a:solidFill>
              </a:rPr>
              <a:t>riscuri</a:t>
            </a:r>
            <a:r>
              <a:rPr lang="en-US" sz="1400" b="1" dirty="0">
                <a:solidFill>
                  <a:schemeClr val="tx2"/>
                </a:solidFill>
              </a:rPr>
              <a:t> accentuate de </a:t>
            </a:r>
            <a:r>
              <a:rPr lang="en-US" sz="1400" b="1" dirty="0" err="1">
                <a:solidFill>
                  <a:schemeClr val="tx2"/>
                </a:solidFill>
              </a:rPr>
              <a:t>schimbările</a:t>
            </a:r>
            <a:r>
              <a:rPr lang="en-US" sz="1400" b="1" dirty="0">
                <a:solidFill>
                  <a:schemeClr val="tx2"/>
                </a:solidFill>
              </a:rPr>
              <a:t> </a:t>
            </a:r>
            <a:r>
              <a:rPr lang="en-US" sz="1400" b="1" dirty="0" err="1">
                <a:solidFill>
                  <a:schemeClr val="tx2"/>
                </a:solidFill>
              </a:rPr>
              <a:t>climatice</a:t>
            </a:r>
            <a:r>
              <a:rPr lang="en-US" sz="1400" b="1" dirty="0">
                <a:solidFill>
                  <a:schemeClr val="tx2"/>
                </a:solidFill>
              </a:rPr>
              <a:t>, </a:t>
            </a:r>
            <a:r>
              <a:rPr lang="en-US" sz="1400" b="1" dirty="0" err="1">
                <a:solidFill>
                  <a:schemeClr val="tx2"/>
                </a:solidFill>
              </a:rPr>
              <a:t>în</a:t>
            </a:r>
            <a:r>
              <a:rPr lang="en-US" sz="1400" b="1" dirty="0">
                <a:solidFill>
                  <a:schemeClr val="tx2"/>
                </a:solidFill>
              </a:rPr>
              <a:t> principal de </a:t>
            </a:r>
            <a:r>
              <a:rPr lang="en-US" sz="1400" b="1" dirty="0" err="1">
                <a:solidFill>
                  <a:schemeClr val="tx2"/>
                </a:solidFill>
              </a:rPr>
              <a:t>inundaţii</a:t>
            </a:r>
            <a:r>
              <a:rPr lang="en-US" sz="1400" b="1" dirty="0">
                <a:solidFill>
                  <a:schemeClr val="tx2"/>
                </a:solidFill>
              </a:rPr>
              <a:t> </a:t>
            </a:r>
            <a:r>
              <a:rPr lang="en-US" sz="1400" b="1" dirty="0" err="1">
                <a:solidFill>
                  <a:schemeClr val="tx2"/>
                </a:solidFill>
              </a:rPr>
              <a:t>şi</a:t>
            </a:r>
            <a:r>
              <a:rPr lang="en-US" sz="1400" b="1" dirty="0">
                <a:solidFill>
                  <a:schemeClr val="tx2"/>
                </a:solidFill>
              </a:rPr>
              <a:t> </a:t>
            </a:r>
            <a:r>
              <a:rPr lang="en-US" sz="1400" b="1" dirty="0" err="1">
                <a:solidFill>
                  <a:schemeClr val="tx2"/>
                </a:solidFill>
              </a:rPr>
              <a:t>eroziune</a:t>
            </a:r>
            <a:r>
              <a:rPr lang="en-US" sz="1400" b="1" dirty="0">
                <a:solidFill>
                  <a:schemeClr val="tx2"/>
                </a:solidFill>
              </a:rPr>
              <a:t> </a:t>
            </a:r>
            <a:r>
              <a:rPr lang="en-US" sz="1400" b="1" dirty="0" err="1">
                <a:solidFill>
                  <a:schemeClr val="tx2"/>
                </a:solidFill>
              </a:rPr>
              <a:t>costieră</a:t>
            </a:r>
            <a:r>
              <a:rPr lang="en-US" sz="1400" b="1" dirty="0">
                <a:solidFill>
                  <a:schemeClr val="tx2"/>
                </a:solidFill>
              </a:rPr>
              <a:t>.</a:t>
            </a:r>
          </a:p>
          <a:p>
            <a:pPr algn="just">
              <a:spcBef>
                <a:spcPts val="0"/>
              </a:spcBef>
            </a:pPr>
            <a:endParaRPr lang="en-US" sz="1400" b="1" dirty="0">
              <a:solidFill>
                <a:schemeClr val="tx2"/>
              </a:solidFill>
            </a:endParaRPr>
          </a:p>
          <a:p>
            <a:pPr marL="285750" indent="-285750" algn="just">
              <a:spcBef>
                <a:spcPts val="0"/>
              </a:spcBef>
              <a:buFont typeface="Wingdings" panose="05000000000000000000" pitchFamily="2" charset="2"/>
              <a:buChar char="Ø"/>
            </a:pPr>
            <a:r>
              <a:rPr lang="en-US" sz="1400" b="1" dirty="0">
                <a:solidFill>
                  <a:srgbClr val="0070C0"/>
                </a:solidFill>
              </a:rPr>
              <a:t>OBIECTIV: </a:t>
            </a:r>
            <a:r>
              <a:rPr lang="en-US" sz="1400" b="1" dirty="0" err="1">
                <a:solidFill>
                  <a:schemeClr val="tx2"/>
                </a:solidFill>
              </a:rPr>
              <a:t>imbunatatirea</a:t>
            </a:r>
            <a:r>
              <a:rPr lang="en-US" sz="1400" b="1" dirty="0">
                <a:solidFill>
                  <a:schemeClr val="tx2"/>
                </a:solidFill>
              </a:rPr>
              <a:t> </a:t>
            </a:r>
            <a:r>
              <a:rPr lang="en-US" sz="1400" b="1" dirty="0" err="1">
                <a:solidFill>
                  <a:schemeClr val="tx2"/>
                </a:solidFill>
              </a:rPr>
              <a:t>sistemului</a:t>
            </a:r>
            <a:r>
              <a:rPr lang="en-US" sz="1400" b="1" dirty="0">
                <a:solidFill>
                  <a:schemeClr val="tx2"/>
                </a:solidFill>
              </a:rPr>
              <a:t> </a:t>
            </a:r>
            <a:r>
              <a:rPr lang="en-US" sz="1400" b="1" dirty="0" err="1">
                <a:solidFill>
                  <a:schemeClr val="tx2"/>
                </a:solidFill>
              </a:rPr>
              <a:t>naţional</a:t>
            </a:r>
            <a:r>
              <a:rPr lang="en-US" sz="1400" b="1" dirty="0">
                <a:solidFill>
                  <a:schemeClr val="tx2"/>
                </a:solidFill>
              </a:rPr>
              <a:t> de </a:t>
            </a:r>
            <a:r>
              <a:rPr lang="en-US" sz="1400" b="1" dirty="0" err="1">
                <a:solidFill>
                  <a:schemeClr val="tx2"/>
                </a:solidFill>
              </a:rPr>
              <a:t>monitorizare</a:t>
            </a:r>
            <a:r>
              <a:rPr lang="en-US" sz="1400" b="1" dirty="0">
                <a:solidFill>
                  <a:schemeClr val="tx2"/>
                </a:solidFill>
              </a:rPr>
              <a:t> </a:t>
            </a:r>
            <a:r>
              <a:rPr lang="en-US" sz="1400" b="1" dirty="0" err="1">
                <a:solidFill>
                  <a:schemeClr val="tx2"/>
                </a:solidFill>
              </a:rPr>
              <a:t>si</a:t>
            </a:r>
            <a:r>
              <a:rPr lang="en-US" sz="1400" b="1" dirty="0">
                <a:solidFill>
                  <a:schemeClr val="tx2"/>
                </a:solidFill>
              </a:rPr>
              <a:t> </a:t>
            </a:r>
            <a:r>
              <a:rPr lang="en-US" sz="1400" b="1" dirty="0" err="1">
                <a:solidFill>
                  <a:schemeClr val="tx2"/>
                </a:solidFill>
              </a:rPr>
              <a:t>avertizare</a:t>
            </a:r>
            <a:r>
              <a:rPr lang="en-US" sz="1400" b="1" dirty="0">
                <a:solidFill>
                  <a:schemeClr val="tx2"/>
                </a:solidFill>
              </a:rPr>
              <a:t> a </a:t>
            </a:r>
            <a:r>
              <a:rPr lang="en-US" sz="1400" b="1" dirty="0" err="1">
                <a:solidFill>
                  <a:schemeClr val="tx2"/>
                </a:solidFill>
              </a:rPr>
              <a:t>fenomenelor</a:t>
            </a:r>
            <a:r>
              <a:rPr lang="en-US" sz="1400" b="1" dirty="0">
                <a:solidFill>
                  <a:schemeClr val="tx2"/>
                </a:solidFill>
              </a:rPr>
              <a:t> </a:t>
            </a:r>
            <a:r>
              <a:rPr lang="en-US" sz="1400" b="1" dirty="0" err="1">
                <a:solidFill>
                  <a:schemeClr val="tx2"/>
                </a:solidFill>
              </a:rPr>
              <a:t>meteorologice</a:t>
            </a:r>
            <a:r>
              <a:rPr lang="en-US" sz="1400" b="1" dirty="0">
                <a:solidFill>
                  <a:schemeClr val="tx2"/>
                </a:solidFill>
              </a:rPr>
              <a:t> </a:t>
            </a:r>
            <a:r>
              <a:rPr lang="en-US" sz="1400" b="1" dirty="0" err="1">
                <a:solidFill>
                  <a:schemeClr val="tx2"/>
                </a:solidFill>
              </a:rPr>
              <a:t>periculoase</a:t>
            </a:r>
            <a:r>
              <a:rPr lang="en-US" sz="1400" b="1" dirty="0">
                <a:solidFill>
                  <a:schemeClr val="tx2"/>
                </a:solidFill>
              </a:rPr>
              <a:t> </a:t>
            </a:r>
            <a:r>
              <a:rPr lang="en-US" sz="1400" b="1" dirty="0" err="1">
                <a:solidFill>
                  <a:schemeClr val="tx2"/>
                </a:solidFill>
              </a:rPr>
              <a:t>pentru</a:t>
            </a:r>
            <a:r>
              <a:rPr lang="en-US" sz="1400" b="1" dirty="0">
                <a:solidFill>
                  <a:schemeClr val="tx2"/>
                </a:solidFill>
              </a:rPr>
              <a:t> </a:t>
            </a:r>
            <a:r>
              <a:rPr lang="en-US" sz="1400" b="1" dirty="0" err="1">
                <a:solidFill>
                  <a:schemeClr val="tx2"/>
                </a:solidFill>
              </a:rPr>
              <a:t>asigurarea</a:t>
            </a:r>
            <a:r>
              <a:rPr lang="en-US" sz="1400" b="1" dirty="0">
                <a:solidFill>
                  <a:schemeClr val="tx2"/>
                </a:solidFill>
              </a:rPr>
              <a:t> </a:t>
            </a:r>
            <a:r>
              <a:rPr lang="en-US" sz="1400" b="1" dirty="0" err="1">
                <a:solidFill>
                  <a:schemeClr val="tx2"/>
                </a:solidFill>
              </a:rPr>
              <a:t>protectiei</a:t>
            </a:r>
            <a:r>
              <a:rPr lang="en-US" sz="1400" b="1" dirty="0">
                <a:solidFill>
                  <a:schemeClr val="tx2"/>
                </a:solidFill>
              </a:rPr>
              <a:t> </a:t>
            </a:r>
            <a:r>
              <a:rPr lang="en-US" sz="1400" b="1" dirty="0" err="1">
                <a:solidFill>
                  <a:schemeClr val="tx2"/>
                </a:solidFill>
              </a:rPr>
              <a:t>vietii</a:t>
            </a:r>
            <a:r>
              <a:rPr lang="en-US" sz="1400" b="1" dirty="0">
                <a:solidFill>
                  <a:schemeClr val="tx2"/>
                </a:solidFill>
              </a:rPr>
              <a:t> </a:t>
            </a:r>
            <a:r>
              <a:rPr lang="en-US" sz="1400" b="1" dirty="0" err="1">
                <a:solidFill>
                  <a:schemeClr val="tx2"/>
                </a:solidFill>
              </a:rPr>
              <a:t>si</a:t>
            </a:r>
            <a:r>
              <a:rPr lang="en-US" sz="1400" b="1" dirty="0">
                <a:solidFill>
                  <a:schemeClr val="tx2"/>
                </a:solidFill>
              </a:rPr>
              <a:t> a </a:t>
            </a:r>
            <a:r>
              <a:rPr lang="en-US" sz="1400" b="1" dirty="0" err="1">
                <a:solidFill>
                  <a:schemeClr val="tx2"/>
                </a:solidFill>
              </a:rPr>
              <a:t>bunurilor</a:t>
            </a:r>
            <a:r>
              <a:rPr lang="en-US" sz="1400" b="1" dirty="0">
                <a:solidFill>
                  <a:schemeClr val="tx2"/>
                </a:solidFill>
              </a:rPr>
              <a:t> </a:t>
            </a:r>
            <a:r>
              <a:rPr lang="en-US" sz="1400" b="1" dirty="0" err="1">
                <a:solidFill>
                  <a:schemeClr val="tx2"/>
                </a:solidFill>
              </a:rPr>
              <a:t>materiale</a:t>
            </a:r>
            <a:r>
              <a:rPr lang="en-US" sz="1400" b="1" dirty="0">
                <a:solidFill>
                  <a:schemeClr val="tx2"/>
                </a:solidFill>
              </a:rPr>
              <a:t>. </a:t>
            </a:r>
          </a:p>
          <a:p>
            <a:pPr algn="just">
              <a:spcBef>
                <a:spcPts val="0"/>
              </a:spcBef>
            </a:pPr>
            <a:endParaRPr lang="en-US" sz="1400" b="1" dirty="0">
              <a:solidFill>
                <a:schemeClr val="tx2"/>
              </a:solidFill>
            </a:endParaRPr>
          </a:p>
          <a:p>
            <a:pPr marL="285750" indent="-285750" algn="just">
              <a:spcBef>
                <a:spcPts val="0"/>
              </a:spcBef>
              <a:buFont typeface="Wingdings" panose="05000000000000000000" pitchFamily="2" charset="2"/>
              <a:buChar char="Ø"/>
            </a:pPr>
            <a:r>
              <a:rPr lang="en-US" sz="1400" b="1" dirty="0">
                <a:solidFill>
                  <a:srgbClr val="0070C0"/>
                </a:solidFill>
              </a:rPr>
              <a:t>VALOAREA TOTALA: </a:t>
            </a:r>
            <a:r>
              <a:rPr lang="en-US" sz="1400" b="1" u="sng" dirty="0">
                <a:solidFill>
                  <a:srgbClr val="7030A0"/>
                </a:solidFill>
              </a:rPr>
              <a:t>29.956.584,25 lei</a:t>
            </a:r>
            <a:r>
              <a:rPr lang="en-US" sz="1400" b="1" dirty="0">
                <a:solidFill>
                  <a:schemeClr val="tx2"/>
                </a:solidFill>
              </a:rPr>
              <a:t>, </a:t>
            </a:r>
            <a:r>
              <a:rPr lang="en-US" sz="1400" b="1" dirty="0" err="1">
                <a:solidFill>
                  <a:schemeClr val="tx2"/>
                </a:solidFill>
              </a:rPr>
              <a:t>inclusiv</a:t>
            </a:r>
            <a:r>
              <a:rPr lang="en-US" sz="1400" b="1" dirty="0">
                <a:solidFill>
                  <a:schemeClr val="tx2"/>
                </a:solidFill>
              </a:rPr>
              <a:t> TVA, din care </a:t>
            </a:r>
            <a:r>
              <a:rPr lang="en-US" sz="1400" b="1" dirty="0" err="1">
                <a:solidFill>
                  <a:srgbClr val="0070C0"/>
                </a:solidFill>
              </a:rPr>
              <a:t>finantare</a:t>
            </a:r>
            <a:r>
              <a:rPr lang="en-US" sz="1400" b="1" dirty="0">
                <a:solidFill>
                  <a:srgbClr val="0070C0"/>
                </a:solidFill>
              </a:rPr>
              <a:t> </a:t>
            </a:r>
            <a:r>
              <a:rPr lang="en-US" sz="1400" b="1" dirty="0" err="1">
                <a:solidFill>
                  <a:srgbClr val="0070C0"/>
                </a:solidFill>
              </a:rPr>
              <a:t>nerambursabila</a:t>
            </a:r>
            <a:r>
              <a:rPr lang="en-US" sz="1400" b="1" dirty="0">
                <a:solidFill>
                  <a:srgbClr val="0070C0"/>
                </a:solidFill>
              </a:rPr>
              <a:t> </a:t>
            </a:r>
            <a:r>
              <a:rPr lang="en-US" sz="1400" b="1" dirty="0">
                <a:solidFill>
                  <a:schemeClr val="tx2"/>
                </a:solidFill>
              </a:rPr>
              <a:t>din </a:t>
            </a:r>
            <a:r>
              <a:rPr lang="en-US" sz="1400" b="1" dirty="0" err="1">
                <a:solidFill>
                  <a:schemeClr val="tx2"/>
                </a:solidFill>
              </a:rPr>
              <a:t>Fondul</a:t>
            </a:r>
            <a:r>
              <a:rPr lang="en-US" sz="1400" b="1" dirty="0">
                <a:solidFill>
                  <a:schemeClr val="tx2"/>
                </a:solidFill>
              </a:rPr>
              <a:t> de </a:t>
            </a:r>
            <a:r>
              <a:rPr lang="en-US" sz="1400" b="1" dirty="0" err="1">
                <a:solidFill>
                  <a:schemeClr val="tx2"/>
                </a:solidFill>
              </a:rPr>
              <a:t>Coeziune</a:t>
            </a:r>
            <a:r>
              <a:rPr lang="en-US" sz="1400" b="1" dirty="0">
                <a:solidFill>
                  <a:schemeClr val="tx2"/>
                </a:solidFill>
              </a:rPr>
              <a:t> in </a:t>
            </a:r>
            <a:r>
              <a:rPr lang="en-US" sz="1400" b="1" dirty="0" err="1">
                <a:solidFill>
                  <a:schemeClr val="tx2"/>
                </a:solidFill>
              </a:rPr>
              <a:t>valoare</a:t>
            </a:r>
            <a:r>
              <a:rPr lang="en-US" sz="1400" b="1" dirty="0">
                <a:solidFill>
                  <a:schemeClr val="tx2"/>
                </a:solidFill>
              </a:rPr>
              <a:t> de </a:t>
            </a:r>
            <a:r>
              <a:rPr lang="en-US" sz="1400" b="1" dirty="0">
                <a:solidFill>
                  <a:srgbClr val="7030A0"/>
                </a:solidFill>
              </a:rPr>
              <a:t>24.082.786,51 lei</a:t>
            </a:r>
            <a:r>
              <a:rPr lang="en-US" sz="1400" b="1" dirty="0">
                <a:solidFill>
                  <a:schemeClr val="tx2"/>
                </a:solidFill>
              </a:rPr>
              <a:t>.</a:t>
            </a:r>
          </a:p>
          <a:p>
            <a:pPr marL="285750" indent="-285750" algn="just">
              <a:spcBef>
                <a:spcPts val="0"/>
              </a:spcBef>
              <a:buFont typeface="Wingdings" panose="05000000000000000000" pitchFamily="2" charset="2"/>
              <a:buChar char="Ø"/>
            </a:pPr>
            <a:endParaRPr lang="en-US" sz="1400" b="1" dirty="0">
              <a:solidFill>
                <a:schemeClr val="tx2"/>
              </a:solidFill>
            </a:endParaRPr>
          </a:p>
          <a:p>
            <a:pPr marL="285750" indent="-285750" algn="just">
              <a:spcBef>
                <a:spcPts val="0"/>
              </a:spcBef>
              <a:buFont typeface="Wingdings" panose="05000000000000000000" pitchFamily="2" charset="2"/>
              <a:buChar char="Ø"/>
            </a:pPr>
            <a:r>
              <a:rPr lang="en-US" sz="1400" b="1" cap="all" dirty="0" err="1">
                <a:solidFill>
                  <a:srgbClr val="0070C0"/>
                </a:solidFill>
              </a:rPr>
              <a:t>Perioada</a:t>
            </a:r>
            <a:r>
              <a:rPr lang="en-US" sz="1400" b="1" cap="all" dirty="0">
                <a:solidFill>
                  <a:srgbClr val="0070C0"/>
                </a:solidFill>
              </a:rPr>
              <a:t> de </a:t>
            </a:r>
            <a:r>
              <a:rPr lang="en-US" sz="1400" b="1" cap="all" dirty="0" err="1">
                <a:solidFill>
                  <a:srgbClr val="0070C0"/>
                </a:solidFill>
              </a:rPr>
              <a:t>implementare</a:t>
            </a:r>
            <a:r>
              <a:rPr lang="en-US" sz="1400" b="1" cap="all" dirty="0">
                <a:solidFill>
                  <a:srgbClr val="0070C0"/>
                </a:solidFill>
              </a:rPr>
              <a:t>: </a:t>
            </a:r>
            <a:r>
              <a:rPr lang="en-US" sz="1400" b="1" dirty="0">
                <a:solidFill>
                  <a:schemeClr val="tx2"/>
                </a:solidFill>
              </a:rPr>
              <a:t>31 </a:t>
            </a:r>
            <a:r>
              <a:rPr lang="en-US" sz="1400" b="1" dirty="0" err="1">
                <a:solidFill>
                  <a:schemeClr val="tx2"/>
                </a:solidFill>
              </a:rPr>
              <a:t>luni</a:t>
            </a:r>
            <a:r>
              <a:rPr lang="en-US" sz="1400" b="1" dirty="0">
                <a:solidFill>
                  <a:schemeClr val="tx2"/>
                </a:solidFill>
              </a:rPr>
              <a:t> / </a:t>
            </a:r>
            <a:r>
              <a:rPr lang="en-US" sz="1400" b="1" dirty="0" err="1">
                <a:solidFill>
                  <a:schemeClr val="tx2"/>
                </a:solidFill>
              </a:rPr>
              <a:t>decembrie</a:t>
            </a:r>
            <a:r>
              <a:rPr lang="en-US" sz="1400" b="1" dirty="0">
                <a:solidFill>
                  <a:schemeClr val="tx2"/>
                </a:solidFill>
              </a:rPr>
              <a:t> 2019 - </a:t>
            </a:r>
            <a:r>
              <a:rPr lang="en-US" sz="1400" b="1" dirty="0" err="1">
                <a:solidFill>
                  <a:schemeClr val="tx2"/>
                </a:solidFill>
              </a:rPr>
              <a:t>iulie</a:t>
            </a:r>
            <a:r>
              <a:rPr lang="en-US" sz="1400" b="1" dirty="0">
                <a:solidFill>
                  <a:schemeClr val="tx2"/>
                </a:solidFill>
              </a:rPr>
              <a:t> 2021.</a:t>
            </a: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1403571601"/>
              </p:ext>
            </p:extLst>
          </p:nvPr>
        </p:nvGraphicFramePr>
        <p:xfrm>
          <a:off x="2957153" y="108259"/>
          <a:ext cx="1190625" cy="1190625"/>
        </p:xfrm>
        <a:graphic>
          <a:graphicData uri="http://schemas.openxmlformats.org/presentationml/2006/ole">
            <mc:AlternateContent xmlns:mc="http://schemas.openxmlformats.org/markup-compatibility/2006">
              <mc:Choice xmlns:v="urn:schemas-microsoft-com:vml" Requires="v">
                <p:oleObj spid="_x0000_s4358"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153" y="108259"/>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6611" y="262275"/>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4259680493"/>
              </p:ext>
            </p:extLst>
          </p:nvPr>
        </p:nvGraphicFramePr>
        <p:xfrm>
          <a:off x="8009655" y="107004"/>
          <a:ext cx="1209675" cy="1209675"/>
        </p:xfrm>
        <a:graphic>
          <a:graphicData uri="http://schemas.openxmlformats.org/presentationml/2006/ole">
            <mc:AlternateContent xmlns:mc="http://schemas.openxmlformats.org/markup-compatibility/2006">
              <mc:Choice xmlns:v="urn:schemas-microsoft-com:vml" Requires="v">
                <p:oleObj spid="_x0000_s4359"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9655" y="107004"/>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65407" y="6238514"/>
            <a:ext cx="513715" cy="493395"/>
          </a:xfrm>
          <a:prstGeom prst="rect">
            <a:avLst/>
          </a:prstGeom>
        </p:spPr>
      </p:pic>
      <p:pic>
        <p:nvPicPr>
          <p:cNvPr id="13" name="Picture 12">
            <a:extLst>
              <a:ext uri="{FF2B5EF4-FFF2-40B4-BE49-F238E27FC236}">
                <a16:creationId xmlns:a16="http://schemas.microsoft.com/office/drawing/2014/main" id="{DBBAE0DA-1904-41F7-8CA2-9BF2C21CC0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8072" y="5273337"/>
            <a:ext cx="2047115" cy="1535337"/>
          </a:xfrm>
          <a:prstGeom prst="rect">
            <a:avLst/>
          </a:prstGeom>
        </p:spPr>
      </p:pic>
    </p:spTree>
    <p:extLst>
      <p:ext uri="{BB962C8B-B14F-4D97-AF65-F5344CB8AC3E}">
        <p14:creationId xmlns:p14="http://schemas.microsoft.com/office/powerpoint/2010/main" val="528675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1518884" y="1388813"/>
            <a:ext cx="8601682" cy="800091"/>
          </a:xfrm>
        </p:spPr>
        <p:txBody>
          <a:bodyPr/>
          <a:lstStyle/>
          <a:p>
            <a:pPr algn="ctr"/>
            <a:r>
              <a:rPr lang="en-US" sz="1400" b="1" dirty="0">
                <a:solidFill>
                  <a:schemeClr val="accent2">
                    <a:lumMod val="75000"/>
                  </a:schemeClr>
                </a:solidFill>
              </a:rPr>
              <a:t>II. DEZVOLTAREA SISTEMULUI NATIONAL DE MONITORIZARE SI AVERTIZARE A FENOMENELOR METEOROLOGICE PERICULOASE PENTRU ASIGURAREA PROTECTIEI VIETII SI A BUNURILOR MATERIALE </a:t>
            </a:r>
            <a:br>
              <a:rPr lang="en-US" sz="1400" b="1" dirty="0">
                <a:solidFill>
                  <a:schemeClr val="accent2">
                    <a:lumMod val="75000"/>
                  </a:schemeClr>
                </a:solidFill>
              </a:rPr>
            </a:br>
            <a:r>
              <a:rPr lang="en-US" sz="1400" b="1" dirty="0">
                <a:solidFill>
                  <a:schemeClr val="accent2">
                    <a:lumMod val="75000"/>
                  </a:schemeClr>
                </a:solidFill>
              </a:rPr>
              <a:t> Cod SMIS 2014+ 127994, POIM 2014 – 2020 / </a:t>
            </a:r>
            <a:r>
              <a:rPr lang="en-US" sz="1400" b="1" dirty="0">
                <a:solidFill>
                  <a:srgbClr val="FF0000"/>
                </a:solidFill>
              </a:rPr>
              <a:t>IN IMPLEMENTARE</a:t>
            </a:r>
            <a:endParaRPr lang="en-US" sz="1400" b="1" dirty="0">
              <a:solidFill>
                <a:schemeClr val="accent2">
                  <a:lumMod val="75000"/>
                </a:schemeClr>
              </a:solidFill>
            </a:endParaRP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464380" y="2398477"/>
            <a:ext cx="10738605" cy="3343562"/>
          </a:xfrm>
          <a:ln>
            <a:solidFill>
              <a:schemeClr val="tx1"/>
            </a:solidFill>
          </a:ln>
        </p:spPr>
        <p:txBody>
          <a:bodyPr>
            <a:normAutofit fontScale="85000" lnSpcReduction="20000"/>
          </a:bodyPr>
          <a:lstStyle/>
          <a:p>
            <a:pPr marL="285750" indent="-285750" algn="just">
              <a:spcBef>
                <a:spcPts val="0"/>
              </a:spcBef>
              <a:buFont typeface="Wingdings" panose="05000000000000000000" pitchFamily="2" charset="2"/>
              <a:buChar char="Ø"/>
            </a:pPr>
            <a:r>
              <a:rPr lang="en-US" sz="1600" b="1" cap="all" dirty="0">
                <a:solidFill>
                  <a:srgbClr val="0070C0"/>
                </a:solidFill>
              </a:rPr>
              <a:t>5 </a:t>
            </a:r>
            <a:r>
              <a:rPr lang="en-US" sz="1600" b="1" cap="all" dirty="0" err="1">
                <a:solidFill>
                  <a:srgbClr val="0070C0"/>
                </a:solidFill>
              </a:rPr>
              <a:t>Obiective</a:t>
            </a:r>
            <a:r>
              <a:rPr lang="en-US" sz="1600" b="1" cap="all" dirty="0">
                <a:solidFill>
                  <a:srgbClr val="0070C0"/>
                </a:solidFill>
              </a:rPr>
              <a:t> </a:t>
            </a:r>
            <a:r>
              <a:rPr lang="en-US" sz="1600" b="1" cap="all" dirty="0" err="1">
                <a:solidFill>
                  <a:srgbClr val="0070C0"/>
                </a:solidFill>
              </a:rPr>
              <a:t>specifice</a:t>
            </a:r>
            <a:r>
              <a:rPr lang="en-US" sz="1600" b="1" cap="all" dirty="0">
                <a:solidFill>
                  <a:srgbClr val="0070C0"/>
                </a:solidFill>
              </a:rPr>
              <a:t> </a:t>
            </a:r>
          </a:p>
          <a:p>
            <a:pPr marL="285750" indent="-285750" algn="just">
              <a:spcBef>
                <a:spcPts val="0"/>
              </a:spcBef>
              <a:buFont typeface="Wingdings" panose="05000000000000000000" pitchFamily="2" charset="2"/>
              <a:buChar char="Ø"/>
            </a:pPr>
            <a:endParaRPr lang="en-US" sz="1600" b="1" cap="all" dirty="0">
              <a:solidFill>
                <a:srgbClr val="0070C0"/>
              </a:solidFill>
            </a:endParaRPr>
          </a:p>
          <a:p>
            <a:pPr marL="742950" lvl="1" indent="-285750" algn="just">
              <a:spcBef>
                <a:spcPts val="0"/>
              </a:spcBef>
              <a:buFont typeface="Arial" panose="020B0604020202020204" pitchFamily="34" charset="0"/>
              <a:buChar char="•"/>
            </a:pPr>
            <a:r>
              <a:rPr lang="en-US" dirty="0" err="1">
                <a:solidFill>
                  <a:schemeClr val="tx2"/>
                </a:solidFill>
              </a:rPr>
              <a:t>optimizarea</a:t>
            </a:r>
            <a:r>
              <a:rPr lang="en-US" dirty="0">
                <a:solidFill>
                  <a:schemeClr val="tx2"/>
                </a:solidFill>
              </a:rPr>
              <a:t> </a:t>
            </a:r>
            <a:r>
              <a:rPr lang="en-US" dirty="0" err="1">
                <a:solidFill>
                  <a:schemeClr val="tx2"/>
                </a:solidFill>
              </a:rPr>
              <a:t>detecţiei</a:t>
            </a:r>
            <a:r>
              <a:rPr lang="en-US" dirty="0">
                <a:solidFill>
                  <a:schemeClr val="tx2"/>
                </a:solidFill>
              </a:rPr>
              <a:t> </a:t>
            </a:r>
            <a:r>
              <a:rPr lang="en-US" dirty="0" err="1">
                <a:solidFill>
                  <a:schemeClr val="tx2"/>
                </a:solidFill>
              </a:rPr>
              <a:t>şi</a:t>
            </a:r>
            <a:r>
              <a:rPr lang="en-US" dirty="0">
                <a:solidFill>
                  <a:schemeClr val="tx2"/>
                </a:solidFill>
              </a:rPr>
              <a:t> </a:t>
            </a:r>
            <a:r>
              <a:rPr lang="en-US" dirty="0" err="1">
                <a:solidFill>
                  <a:schemeClr val="tx2"/>
                </a:solidFill>
              </a:rPr>
              <a:t>monitorizării</a:t>
            </a:r>
            <a:r>
              <a:rPr lang="en-US" dirty="0">
                <a:solidFill>
                  <a:schemeClr val="tx2"/>
                </a:solidFill>
              </a:rPr>
              <a:t> </a:t>
            </a:r>
            <a:r>
              <a:rPr lang="en-US" dirty="0" err="1">
                <a:solidFill>
                  <a:schemeClr val="tx2"/>
                </a:solidFill>
              </a:rPr>
              <a:t>sistemelor</a:t>
            </a:r>
            <a:r>
              <a:rPr lang="en-US" dirty="0">
                <a:solidFill>
                  <a:schemeClr val="tx2"/>
                </a:solidFill>
              </a:rPr>
              <a:t> </a:t>
            </a:r>
            <a:r>
              <a:rPr lang="en-US" dirty="0" err="1">
                <a:solidFill>
                  <a:schemeClr val="tx2"/>
                </a:solidFill>
              </a:rPr>
              <a:t>noroase</a:t>
            </a:r>
            <a:r>
              <a:rPr lang="en-US" dirty="0">
                <a:solidFill>
                  <a:schemeClr val="tx2"/>
                </a:solidFill>
              </a:rPr>
              <a:t> </a:t>
            </a:r>
            <a:r>
              <a:rPr lang="en-US" dirty="0" err="1">
                <a:solidFill>
                  <a:schemeClr val="tx2"/>
                </a:solidFill>
              </a:rPr>
              <a:t>atmosferice</a:t>
            </a:r>
            <a:r>
              <a:rPr lang="en-US" dirty="0">
                <a:solidFill>
                  <a:schemeClr val="tx2"/>
                </a:solidFill>
              </a:rPr>
              <a:t> </a:t>
            </a:r>
            <a:r>
              <a:rPr lang="en-US" dirty="0" err="1">
                <a:solidFill>
                  <a:schemeClr val="tx2"/>
                </a:solidFill>
              </a:rPr>
              <a:t>prin</a:t>
            </a:r>
            <a:r>
              <a:rPr lang="en-US" dirty="0">
                <a:solidFill>
                  <a:schemeClr val="tx2"/>
                </a:solidFill>
              </a:rPr>
              <a:t> </a:t>
            </a:r>
            <a:r>
              <a:rPr lang="en-US" dirty="0" err="1">
                <a:solidFill>
                  <a:schemeClr val="tx2"/>
                </a:solidFill>
              </a:rPr>
              <a:t>îmbunătăţirea</a:t>
            </a:r>
            <a:r>
              <a:rPr lang="en-US" dirty="0">
                <a:solidFill>
                  <a:schemeClr val="tx2"/>
                </a:solidFill>
              </a:rPr>
              <a:t> </a:t>
            </a:r>
            <a:r>
              <a:rPr lang="en-US" dirty="0" err="1">
                <a:solidFill>
                  <a:schemeClr val="tx2"/>
                </a:solidFill>
              </a:rPr>
              <a:t>performanţelor</a:t>
            </a:r>
            <a:r>
              <a:rPr lang="en-US" dirty="0">
                <a:solidFill>
                  <a:schemeClr val="tx2"/>
                </a:solidFill>
              </a:rPr>
              <a:t> </a:t>
            </a:r>
            <a:r>
              <a:rPr lang="en-US" dirty="0" err="1">
                <a:solidFill>
                  <a:schemeClr val="tx2"/>
                </a:solidFill>
              </a:rPr>
              <a:t>tehnice</a:t>
            </a:r>
            <a:r>
              <a:rPr lang="en-US" dirty="0">
                <a:solidFill>
                  <a:schemeClr val="tx2"/>
                </a:solidFill>
              </a:rPr>
              <a:t> a 3 </a:t>
            </a:r>
            <a:r>
              <a:rPr lang="en-US" dirty="0" err="1">
                <a:solidFill>
                  <a:schemeClr val="tx2"/>
                </a:solidFill>
              </a:rPr>
              <a:t>radare</a:t>
            </a:r>
            <a:r>
              <a:rPr lang="en-US" dirty="0">
                <a:solidFill>
                  <a:schemeClr val="tx2"/>
                </a:solidFill>
              </a:rPr>
              <a:t> </a:t>
            </a:r>
            <a:r>
              <a:rPr lang="en-US" dirty="0" err="1">
                <a:solidFill>
                  <a:schemeClr val="tx2"/>
                </a:solidFill>
              </a:rPr>
              <a:t>meteorologice</a:t>
            </a:r>
            <a:r>
              <a:rPr lang="en-US" dirty="0">
                <a:solidFill>
                  <a:schemeClr val="tx2"/>
                </a:solidFill>
              </a:rPr>
              <a:t> </a:t>
            </a:r>
            <a:r>
              <a:rPr lang="en-US" dirty="0">
                <a:solidFill>
                  <a:srgbClr val="FF0000"/>
                </a:solidFill>
              </a:rPr>
              <a:t>– in </a:t>
            </a:r>
            <a:r>
              <a:rPr lang="en-US" dirty="0" err="1">
                <a:solidFill>
                  <a:srgbClr val="FF0000"/>
                </a:solidFill>
              </a:rPr>
              <a:t>implementare</a:t>
            </a:r>
            <a:r>
              <a:rPr lang="en-US" dirty="0">
                <a:solidFill>
                  <a:srgbClr val="FF0000"/>
                </a:solidFill>
              </a:rPr>
              <a:t> / 3.490.078 lei;</a:t>
            </a:r>
          </a:p>
          <a:p>
            <a:pPr lvl="1" algn="just">
              <a:spcBef>
                <a:spcPts val="0"/>
              </a:spcBef>
            </a:pPr>
            <a:endParaRPr lang="en-US" dirty="0">
              <a:solidFill>
                <a:schemeClr val="tx2"/>
              </a:solidFill>
            </a:endParaRPr>
          </a:p>
          <a:p>
            <a:pPr marL="742950" lvl="1" indent="-285750" algn="just">
              <a:spcBef>
                <a:spcPts val="0"/>
              </a:spcBef>
              <a:buFont typeface="Arial" panose="020B0604020202020204" pitchFamily="34" charset="0"/>
              <a:buChar char="•"/>
            </a:pPr>
            <a:r>
              <a:rPr lang="en-US" dirty="0" err="1">
                <a:solidFill>
                  <a:schemeClr val="tx2"/>
                </a:solidFill>
              </a:rPr>
              <a:t>îmbunătăţirea</a:t>
            </a:r>
            <a:r>
              <a:rPr lang="en-US" dirty="0">
                <a:solidFill>
                  <a:schemeClr val="tx2"/>
                </a:solidFill>
              </a:rPr>
              <a:t> </a:t>
            </a:r>
            <a:r>
              <a:rPr lang="en-US" dirty="0" err="1">
                <a:solidFill>
                  <a:schemeClr val="tx2"/>
                </a:solidFill>
              </a:rPr>
              <a:t>comunicării</a:t>
            </a:r>
            <a:r>
              <a:rPr lang="en-US" dirty="0">
                <a:solidFill>
                  <a:schemeClr val="tx2"/>
                </a:solidFill>
              </a:rPr>
              <a:t> </a:t>
            </a:r>
            <a:r>
              <a:rPr lang="en-US" dirty="0" err="1">
                <a:solidFill>
                  <a:schemeClr val="tx2"/>
                </a:solidFill>
              </a:rPr>
              <a:t>în</a:t>
            </a:r>
            <a:r>
              <a:rPr lang="en-US" dirty="0">
                <a:solidFill>
                  <a:schemeClr val="tx2"/>
                </a:solidFill>
              </a:rPr>
              <a:t> </a:t>
            </a:r>
            <a:r>
              <a:rPr lang="en-US" dirty="0" err="1">
                <a:solidFill>
                  <a:schemeClr val="tx2"/>
                </a:solidFill>
              </a:rPr>
              <a:t>cadrul</a:t>
            </a:r>
            <a:r>
              <a:rPr lang="en-US" dirty="0">
                <a:solidFill>
                  <a:schemeClr val="tx2"/>
                </a:solidFill>
              </a:rPr>
              <a:t> </a:t>
            </a:r>
            <a:r>
              <a:rPr lang="en-US" dirty="0" err="1">
                <a:solidFill>
                  <a:schemeClr val="tx2"/>
                </a:solidFill>
              </a:rPr>
              <a:t>reţelei</a:t>
            </a:r>
            <a:r>
              <a:rPr lang="en-US" dirty="0">
                <a:solidFill>
                  <a:schemeClr val="tx2"/>
                </a:solidFill>
              </a:rPr>
              <a:t> </a:t>
            </a:r>
            <a:r>
              <a:rPr lang="en-US" dirty="0" err="1">
                <a:solidFill>
                  <a:schemeClr val="tx2"/>
                </a:solidFill>
              </a:rPr>
              <a:t>meteorologice</a:t>
            </a:r>
            <a:r>
              <a:rPr lang="en-US" dirty="0">
                <a:solidFill>
                  <a:schemeClr val="tx2"/>
                </a:solidFill>
              </a:rPr>
              <a:t> </a:t>
            </a:r>
            <a:r>
              <a:rPr lang="en-US" dirty="0" err="1">
                <a:solidFill>
                  <a:schemeClr val="tx2"/>
                </a:solidFill>
              </a:rPr>
              <a:t>prin</a:t>
            </a:r>
            <a:r>
              <a:rPr lang="en-US" dirty="0">
                <a:solidFill>
                  <a:schemeClr val="tx2"/>
                </a:solidFill>
              </a:rPr>
              <a:t> upgrade-ul </a:t>
            </a:r>
            <a:r>
              <a:rPr lang="en-US" dirty="0" err="1">
                <a:solidFill>
                  <a:schemeClr val="tx2"/>
                </a:solidFill>
              </a:rPr>
              <a:t>reţelei</a:t>
            </a:r>
            <a:r>
              <a:rPr lang="en-US" dirty="0">
                <a:solidFill>
                  <a:schemeClr val="tx2"/>
                </a:solidFill>
              </a:rPr>
              <a:t> </a:t>
            </a:r>
            <a:r>
              <a:rPr lang="en-US" dirty="0" err="1">
                <a:solidFill>
                  <a:schemeClr val="tx2"/>
                </a:solidFill>
              </a:rPr>
              <a:t>naţionale</a:t>
            </a:r>
            <a:r>
              <a:rPr lang="en-US" dirty="0">
                <a:solidFill>
                  <a:schemeClr val="tx2"/>
                </a:solidFill>
              </a:rPr>
              <a:t> de </a:t>
            </a:r>
            <a:r>
              <a:rPr lang="en-US" dirty="0" err="1">
                <a:solidFill>
                  <a:schemeClr val="tx2"/>
                </a:solidFill>
              </a:rPr>
              <a:t>staţii</a:t>
            </a:r>
            <a:r>
              <a:rPr lang="en-US" dirty="0">
                <a:solidFill>
                  <a:schemeClr val="tx2"/>
                </a:solidFill>
              </a:rPr>
              <a:t> </a:t>
            </a:r>
            <a:r>
              <a:rPr lang="en-US" dirty="0" err="1">
                <a:solidFill>
                  <a:schemeClr val="tx2"/>
                </a:solidFill>
              </a:rPr>
              <a:t>meteorologice</a:t>
            </a:r>
            <a:r>
              <a:rPr lang="en-US" dirty="0">
                <a:solidFill>
                  <a:schemeClr val="tx2"/>
                </a:solidFill>
              </a:rPr>
              <a:t> automate </a:t>
            </a:r>
            <a:r>
              <a:rPr lang="en-US" dirty="0">
                <a:solidFill>
                  <a:srgbClr val="FF0000"/>
                </a:solidFill>
              </a:rPr>
              <a:t>– </a:t>
            </a:r>
            <a:r>
              <a:rPr lang="en-US" dirty="0" err="1">
                <a:solidFill>
                  <a:srgbClr val="FF0000"/>
                </a:solidFill>
              </a:rPr>
              <a:t>obiectiv</a:t>
            </a:r>
            <a:r>
              <a:rPr lang="en-US" dirty="0">
                <a:solidFill>
                  <a:srgbClr val="FF0000"/>
                </a:solidFill>
              </a:rPr>
              <a:t> </a:t>
            </a:r>
            <a:r>
              <a:rPr lang="en-US" dirty="0" err="1">
                <a:solidFill>
                  <a:srgbClr val="FF0000"/>
                </a:solidFill>
              </a:rPr>
              <a:t>finalizat</a:t>
            </a:r>
            <a:r>
              <a:rPr lang="en-US" dirty="0">
                <a:solidFill>
                  <a:srgbClr val="FF0000"/>
                </a:solidFill>
              </a:rPr>
              <a:t> / 3.642.165 lei;</a:t>
            </a:r>
          </a:p>
          <a:p>
            <a:pPr lvl="1" algn="just">
              <a:spcBef>
                <a:spcPts val="0"/>
              </a:spcBef>
            </a:pPr>
            <a:endParaRPr lang="en-US" dirty="0">
              <a:solidFill>
                <a:schemeClr val="tx2"/>
              </a:solidFill>
            </a:endParaRPr>
          </a:p>
          <a:p>
            <a:pPr marL="742950" lvl="1" indent="-285750" algn="just">
              <a:spcBef>
                <a:spcPts val="0"/>
              </a:spcBef>
              <a:buFont typeface="Arial" panose="020B0604020202020204" pitchFamily="34" charset="0"/>
              <a:buChar char="•"/>
            </a:pPr>
            <a:r>
              <a:rPr lang="en-US" dirty="0" err="1">
                <a:solidFill>
                  <a:schemeClr val="tx2"/>
                </a:solidFill>
              </a:rPr>
              <a:t>îmbunătăţirea</a:t>
            </a:r>
            <a:r>
              <a:rPr lang="en-US" dirty="0">
                <a:solidFill>
                  <a:schemeClr val="tx2"/>
                </a:solidFill>
              </a:rPr>
              <a:t> </a:t>
            </a:r>
            <a:r>
              <a:rPr lang="en-US" dirty="0" err="1">
                <a:solidFill>
                  <a:schemeClr val="tx2"/>
                </a:solidFill>
              </a:rPr>
              <a:t>modalităţii</a:t>
            </a:r>
            <a:r>
              <a:rPr lang="en-US" dirty="0">
                <a:solidFill>
                  <a:schemeClr val="tx2"/>
                </a:solidFill>
              </a:rPr>
              <a:t> de </a:t>
            </a:r>
            <a:r>
              <a:rPr lang="en-US" dirty="0" err="1">
                <a:solidFill>
                  <a:schemeClr val="tx2"/>
                </a:solidFill>
              </a:rPr>
              <a:t>gestionare</a:t>
            </a:r>
            <a:r>
              <a:rPr lang="en-US" dirty="0">
                <a:solidFill>
                  <a:schemeClr val="tx2"/>
                </a:solidFill>
              </a:rPr>
              <a:t> a </a:t>
            </a:r>
            <a:r>
              <a:rPr lang="en-US" dirty="0" err="1">
                <a:solidFill>
                  <a:schemeClr val="tx2"/>
                </a:solidFill>
              </a:rPr>
              <a:t>datelor</a:t>
            </a:r>
            <a:r>
              <a:rPr lang="en-US" dirty="0">
                <a:solidFill>
                  <a:schemeClr val="tx2"/>
                </a:solidFill>
              </a:rPr>
              <a:t> </a:t>
            </a:r>
            <a:r>
              <a:rPr lang="en-US" dirty="0" err="1">
                <a:solidFill>
                  <a:schemeClr val="tx2"/>
                </a:solidFill>
              </a:rPr>
              <a:t>prin</a:t>
            </a:r>
            <a:r>
              <a:rPr lang="en-US" dirty="0">
                <a:solidFill>
                  <a:schemeClr val="tx2"/>
                </a:solidFill>
              </a:rPr>
              <a:t> </a:t>
            </a:r>
            <a:r>
              <a:rPr lang="en-US" dirty="0" err="1">
                <a:solidFill>
                  <a:schemeClr val="tx2"/>
                </a:solidFill>
              </a:rPr>
              <a:t>implementarea</a:t>
            </a:r>
            <a:r>
              <a:rPr lang="en-US" dirty="0">
                <a:solidFill>
                  <a:schemeClr val="tx2"/>
                </a:solidFill>
              </a:rPr>
              <a:t> </a:t>
            </a:r>
            <a:r>
              <a:rPr lang="en-US" dirty="0" err="1">
                <a:solidFill>
                  <a:schemeClr val="tx2"/>
                </a:solidFill>
              </a:rPr>
              <a:t>unui</a:t>
            </a:r>
            <a:r>
              <a:rPr lang="en-US" dirty="0">
                <a:solidFill>
                  <a:schemeClr val="tx2"/>
                </a:solidFill>
              </a:rPr>
              <a:t> </a:t>
            </a:r>
            <a:r>
              <a:rPr lang="en-US" dirty="0" err="1">
                <a:solidFill>
                  <a:schemeClr val="tx2"/>
                </a:solidFill>
              </a:rPr>
              <a:t>sistem</a:t>
            </a:r>
            <a:r>
              <a:rPr lang="en-US" dirty="0">
                <a:solidFill>
                  <a:schemeClr val="tx2"/>
                </a:solidFill>
              </a:rPr>
              <a:t> de management al </a:t>
            </a:r>
            <a:r>
              <a:rPr lang="en-US" dirty="0" err="1">
                <a:solidFill>
                  <a:schemeClr val="tx2"/>
                </a:solidFill>
              </a:rPr>
              <a:t>datelor</a:t>
            </a:r>
            <a:r>
              <a:rPr lang="en-US" dirty="0">
                <a:solidFill>
                  <a:schemeClr val="tx2"/>
                </a:solidFill>
              </a:rPr>
              <a:t> </a:t>
            </a:r>
            <a:r>
              <a:rPr lang="en-US" dirty="0" err="1">
                <a:solidFill>
                  <a:schemeClr val="tx2"/>
                </a:solidFill>
              </a:rPr>
              <a:t>climatice</a:t>
            </a:r>
            <a:r>
              <a:rPr lang="en-US" dirty="0">
                <a:solidFill>
                  <a:schemeClr val="tx2"/>
                </a:solidFill>
              </a:rPr>
              <a:t> </a:t>
            </a:r>
            <a:r>
              <a:rPr lang="en-US" dirty="0" err="1">
                <a:solidFill>
                  <a:schemeClr val="tx2"/>
                </a:solidFill>
              </a:rPr>
              <a:t>modernizat</a:t>
            </a:r>
            <a:r>
              <a:rPr lang="en-US" dirty="0">
                <a:solidFill>
                  <a:schemeClr val="tx2"/>
                </a:solidFill>
              </a:rPr>
              <a:t>, </a:t>
            </a:r>
            <a:r>
              <a:rPr lang="en-US" dirty="0" err="1">
                <a:solidFill>
                  <a:schemeClr val="tx2"/>
                </a:solidFill>
              </a:rPr>
              <a:t>folosind</a:t>
            </a:r>
            <a:r>
              <a:rPr lang="en-US" dirty="0">
                <a:solidFill>
                  <a:schemeClr val="tx2"/>
                </a:solidFill>
              </a:rPr>
              <a:t> </a:t>
            </a:r>
            <a:r>
              <a:rPr lang="en-US" dirty="0" err="1">
                <a:solidFill>
                  <a:schemeClr val="tx2"/>
                </a:solidFill>
              </a:rPr>
              <a:t>standarde</a:t>
            </a:r>
            <a:r>
              <a:rPr lang="en-US" dirty="0">
                <a:solidFill>
                  <a:schemeClr val="tx2"/>
                </a:solidFill>
              </a:rPr>
              <a:t> de </a:t>
            </a:r>
            <a:r>
              <a:rPr lang="en-US" dirty="0" err="1">
                <a:solidFill>
                  <a:schemeClr val="tx2"/>
                </a:solidFill>
              </a:rPr>
              <a:t>reprezentare</a:t>
            </a:r>
            <a:r>
              <a:rPr lang="en-US" dirty="0">
                <a:solidFill>
                  <a:schemeClr val="tx2"/>
                </a:solidFill>
              </a:rPr>
              <a:t> </a:t>
            </a:r>
            <a:r>
              <a:rPr lang="en-US" dirty="0" err="1">
                <a:solidFill>
                  <a:schemeClr val="tx2"/>
                </a:solidFill>
              </a:rPr>
              <a:t>geospaţială</a:t>
            </a:r>
            <a:r>
              <a:rPr lang="en-US" dirty="0">
                <a:solidFill>
                  <a:schemeClr val="tx2"/>
                </a:solidFill>
              </a:rPr>
              <a:t> </a:t>
            </a:r>
            <a:r>
              <a:rPr lang="en-US" dirty="0">
                <a:solidFill>
                  <a:srgbClr val="FF0000"/>
                </a:solidFill>
              </a:rPr>
              <a:t>– in </a:t>
            </a:r>
            <a:r>
              <a:rPr lang="en-US" dirty="0" err="1">
                <a:solidFill>
                  <a:srgbClr val="FF0000"/>
                </a:solidFill>
              </a:rPr>
              <a:t>implementare</a:t>
            </a:r>
            <a:r>
              <a:rPr lang="en-US" dirty="0">
                <a:solidFill>
                  <a:srgbClr val="FF0000"/>
                </a:solidFill>
              </a:rPr>
              <a:t> / 4.412.656 lei;</a:t>
            </a:r>
            <a:r>
              <a:rPr lang="en-US" dirty="0">
                <a:solidFill>
                  <a:schemeClr val="tx2"/>
                </a:solidFill>
              </a:rPr>
              <a:t>   </a:t>
            </a:r>
          </a:p>
          <a:p>
            <a:pPr lvl="1" algn="just">
              <a:spcBef>
                <a:spcPts val="0"/>
              </a:spcBef>
            </a:pPr>
            <a:endParaRPr lang="en-US" dirty="0">
              <a:solidFill>
                <a:schemeClr val="tx2"/>
              </a:solidFill>
            </a:endParaRPr>
          </a:p>
          <a:p>
            <a:pPr marL="742950" lvl="1" indent="-285750" algn="just">
              <a:spcBef>
                <a:spcPts val="0"/>
              </a:spcBef>
              <a:buFont typeface="Arial" panose="020B0604020202020204" pitchFamily="34" charset="0"/>
              <a:buChar char="•"/>
            </a:pPr>
            <a:r>
              <a:rPr lang="en-US" dirty="0" err="1">
                <a:solidFill>
                  <a:schemeClr val="tx2"/>
                </a:solidFill>
              </a:rPr>
              <a:t>creşterea</a:t>
            </a:r>
            <a:r>
              <a:rPr lang="en-US" dirty="0">
                <a:solidFill>
                  <a:schemeClr val="tx2"/>
                </a:solidFill>
              </a:rPr>
              <a:t> </a:t>
            </a:r>
            <a:r>
              <a:rPr lang="en-US" dirty="0" err="1">
                <a:solidFill>
                  <a:schemeClr val="tx2"/>
                </a:solidFill>
              </a:rPr>
              <a:t>calităţii</a:t>
            </a:r>
            <a:r>
              <a:rPr lang="en-US" dirty="0">
                <a:solidFill>
                  <a:schemeClr val="tx2"/>
                </a:solidFill>
              </a:rPr>
              <a:t> </a:t>
            </a:r>
            <a:r>
              <a:rPr lang="en-US" dirty="0" err="1">
                <a:solidFill>
                  <a:schemeClr val="tx2"/>
                </a:solidFill>
              </a:rPr>
              <a:t>activităţilor</a:t>
            </a:r>
            <a:r>
              <a:rPr lang="en-US" dirty="0">
                <a:solidFill>
                  <a:schemeClr val="tx2"/>
                </a:solidFill>
              </a:rPr>
              <a:t> </a:t>
            </a:r>
            <a:r>
              <a:rPr lang="en-US" dirty="0" err="1">
                <a:solidFill>
                  <a:schemeClr val="tx2"/>
                </a:solidFill>
              </a:rPr>
              <a:t>operaţionale</a:t>
            </a:r>
            <a:r>
              <a:rPr lang="en-US" dirty="0">
                <a:solidFill>
                  <a:schemeClr val="tx2"/>
                </a:solidFill>
              </a:rPr>
              <a:t>, de </a:t>
            </a:r>
            <a:r>
              <a:rPr lang="en-US" dirty="0" err="1">
                <a:solidFill>
                  <a:schemeClr val="tx2"/>
                </a:solidFill>
              </a:rPr>
              <a:t>prognoză</a:t>
            </a:r>
            <a:r>
              <a:rPr lang="en-US" dirty="0">
                <a:solidFill>
                  <a:schemeClr val="tx2"/>
                </a:solidFill>
              </a:rPr>
              <a:t> </a:t>
            </a:r>
            <a:r>
              <a:rPr lang="en-US" dirty="0" err="1">
                <a:solidFill>
                  <a:schemeClr val="tx2"/>
                </a:solidFill>
              </a:rPr>
              <a:t>şi</a:t>
            </a:r>
            <a:r>
              <a:rPr lang="en-US" dirty="0">
                <a:solidFill>
                  <a:schemeClr val="tx2"/>
                </a:solidFill>
              </a:rPr>
              <a:t> </a:t>
            </a:r>
            <a:r>
              <a:rPr lang="en-US" dirty="0" err="1">
                <a:solidFill>
                  <a:schemeClr val="tx2"/>
                </a:solidFill>
              </a:rPr>
              <a:t>avertizare</a:t>
            </a:r>
            <a:r>
              <a:rPr lang="en-US" dirty="0">
                <a:solidFill>
                  <a:schemeClr val="tx2"/>
                </a:solidFill>
              </a:rPr>
              <a:t> a </a:t>
            </a:r>
            <a:r>
              <a:rPr lang="en-US" dirty="0" err="1">
                <a:solidFill>
                  <a:schemeClr val="tx2"/>
                </a:solidFill>
              </a:rPr>
              <a:t>fenomenelor</a:t>
            </a:r>
            <a:r>
              <a:rPr lang="en-US" dirty="0">
                <a:solidFill>
                  <a:schemeClr val="tx2"/>
                </a:solidFill>
              </a:rPr>
              <a:t> </a:t>
            </a:r>
            <a:r>
              <a:rPr lang="en-US" dirty="0" err="1">
                <a:solidFill>
                  <a:schemeClr val="tx2"/>
                </a:solidFill>
              </a:rPr>
              <a:t>meteorologice</a:t>
            </a:r>
            <a:r>
              <a:rPr lang="en-US" dirty="0">
                <a:solidFill>
                  <a:schemeClr val="tx2"/>
                </a:solidFill>
              </a:rPr>
              <a:t> de </a:t>
            </a:r>
            <a:r>
              <a:rPr lang="en-US" dirty="0" err="1">
                <a:solidFill>
                  <a:schemeClr val="tx2"/>
                </a:solidFill>
              </a:rPr>
              <a:t>vreme</a:t>
            </a:r>
            <a:r>
              <a:rPr lang="en-US" dirty="0">
                <a:solidFill>
                  <a:schemeClr val="tx2"/>
                </a:solidFill>
              </a:rPr>
              <a:t> </a:t>
            </a:r>
            <a:r>
              <a:rPr lang="en-US" dirty="0" err="1">
                <a:solidFill>
                  <a:schemeClr val="tx2"/>
                </a:solidFill>
              </a:rPr>
              <a:t>severă</a:t>
            </a:r>
            <a:r>
              <a:rPr lang="en-US" dirty="0">
                <a:solidFill>
                  <a:schemeClr val="tx2"/>
                </a:solidFill>
              </a:rPr>
              <a:t> </a:t>
            </a:r>
            <a:r>
              <a:rPr lang="en-US" dirty="0" err="1">
                <a:solidFill>
                  <a:schemeClr val="tx2"/>
                </a:solidFill>
              </a:rPr>
              <a:t>prin</a:t>
            </a:r>
            <a:r>
              <a:rPr lang="en-US" dirty="0">
                <a:solidFill>
                  <a:schemeClr val="tx2"/>
                </a:solidFill>
              </a:rPr>
              <a:t> </a:t>
            </a:r>
            <a:r>
              <a:rPr lang="en-US" dirty="0" err="1">
                <a:solidFill>
                  <a:schemeClr val="tx2"/>
                </a:solidFill>
              </a:rPr>
              <a:t>modernizarea</a:t>
            </a:r>
            <a:r>
              <a:rPr lang="en-US" dirty="0">
                <a:solidFill>
                  <a:schemeClr val="tx2"/>
                </a:solidFill>
              </a:rPr>
              <a:t> </a:t>
            </a:r>
            <a:r>
              <a:rPr lang="en-US" dirty="0" err="1">
                <a:solidFill>
                  <a:schemeClr val="tx2"/>
                </a:solidFill>
              </a:rPr>
              <a:t>sistemelor</a:t>
            </a:r>
            <a:r>
              <a:rPr lang="en-US" dirty="0">
                <a:solidFill>
                  <a:schemeClr val="tx2"/>
                </a:solidFill>
              </a:rPr>
              <a:t> de </a:t>
            </a:r>
            <a:r>
              <a:rPr lang="en-US" dirty="0" err="1">
                <a:solidFill>
                  <a:schemeClr val="tx2"/>
                </a:solidFill>
              </a:rPr>
              <a:t>vizualizare-diseminare</a:t>
            </a:r>
            <a:r>
              <a:rPr lang="en-US" dirty="0">
                <a:solidFill>
                  <a:schemeClr val="tx2"/>
                </a:solidFill>
              </a:rPr>
              <a:t>, </a:t>
            </a:r>
            <a:r>
              <a:rPr lang="en-US" dirty="0" err="1">
                <a:solidFill>
                  <a:schemeClr val="tx2"/>
                </a:solidFill>
              </a:rPr>
              <a:t>comunicaţii</a:t>
            </a:r>
            <a:r>
              <a:rPr lang="en-US" dirty="0">
                <a:solidFill>
                  <a:schemeClr val="tx2"/>
                </a:solidFill>
              </a:rPr>
              <a:t> </a:t>
            </a:r>
            <a:r>
              <a:rPr lang="en-US" dirty="0" err="1">
                <a:solidFill>
                  <a:schemeClr val="tx2"/>
                </a:solidFill>
              </a:rPr>
              <a:t>şi</a:t>
            </a:r>
            <a:r>
              <a:rPr lang="en-US" dirty="0">
                <a:solidFill>
                  <a:schemeClr val="tx2"/>
                </a:solidFill>
              </a:rPr>
              <a:t> </a:t>
            </a:r>
            <a:r>
              <a:rPr lang="en-US" dirty="0" err="1">
                <a:solidFill>
                  <a:schemeClr val="tx2"/>
                </a:solidFill>
              </a:rPr>
              <a:t>securitate</a:t>
            </a:r>
            <a:r>
              <a:rPr lang="en-US" dirty="0">
                <a:solidFill>
                  <a:schemeClr val="tx2"/>
                </a:solidFill>
              </a:rPr>
              <a:t> </a:t>
            </a:r>
            <a:r>
              <a:rPr lang="en-US" dirty="0">
                <a:solidFill>
                  <a:srgbClr val="FF0000"/>
                </a:solidFill>
              </a:rPr>
              <a:t>– in </a:t>
            </a:r>
            <a:r>
              <a:rPr lang="en-US" dirty="0" err="1">
                <a:solidFill>
                  <a:srgbClr val="FF0000"/>
                </a:solidFill>
              </a:rPr>
              <a:t>implementare</a:t>
            </a:r>
            <a:r>
              <a:rPr lang="en-US" dirty="0">
                <a:solidFill>
                  <a:srgbClr val="FF0000"/>
                </a:solidFill>
              </a:rPr>
              <a:t> / 9.577.954 lei; </a:t>
            </a:r>
          </a:p>
          <a:p>
            <a:pPr lvl="1" algn="just">
              <a:spcBef>
                <a:spcPts val="0"/>
              </a:spcBef>
            </a:pPr>
            <a:endParaRPr lang="en-US" dirty="0">
              <a:solidFill>
                <a:schemeClr val="tx2"/>
              </a:solidFill>
            </a:endParaRPr>
          </a:p>
          <a:p>
            <a:pPr marL="742950" lvl="1" indent="-285750" algn="just">
              <a:spcBef>
                <a:spcPts val="0"/>
              </a:spcBef>
              <a:buFont typeface="Arial" panose="020B0604020202020204" pitchFamily="34" charset="0"/>
              <a:buChar char="•"/>
            </a:pPr>
            <a:r>
              <a:rPr lang="en-US" dirty="0" err="1">
                <a:solidFill>
                  <a:schemeClr val="tx2"/>
                </a:solidFill>
              </a:rPr>
              <a:t>optimizarea</a:t>
            </a:r>
            <a:r>
              <a:rPr lang="en-US" dirty="0">
                <a:solidFill>
                  <a:schemeClr val="tx2"/>
                </a:solidFill>
              </a:rPr>
              <a:t> </a:t>
            </a:r>
            <a:r>
              <a:rPr lang="en-US" dirty="0" err="1">
                <a:solidFill>
                  <a:schemeClr val="tx2"/>
                </a:solidFill>
              </a:rPr>
              <a:t>prognozelor</a:t>
            </a:r>
            <a:r>
              <a:rPr lang="en-US" dirty="0">
                <a:solidFill>
                  <a:schemeClr val="tx2"/>
                </a:solidFill>
              </a:rPr>
              <a:t> de </a:t>
            </a:r>
            <a:r>
              <a:rPr lang="en-US" dirty="0" err="1">
                <a:solidFill>
                  <a:schemeClr val="tx2"/>
                </a:solidFill>
              </a:rPr>
              <a:t>scurtă</a:t>
            </a:r>
            <a:r>
              <a:rPr lang="en-US" dirty="0">
                <a:solidFill>
                  <a:schemeClr val="tx2"/>
                </a:solidFill>
              </a:rPr>
              <a:t> </a:t>
            </a:r>
            <a:r>
              <a:rPr lang="en-US" dirty="0" err="1">
                <a:solidFill>
                  <a:schemeClr val="tx2"/>
                </a:solidFill>
              </a:rPr>
              <a:t>şi</a:t>
            </a:r>
            <a:r>
              <a:rPr lang="en-US" dirty="0">
                <a:solidFill>
                  <a:schemeClr val="tx2"/>
                </a:solidFill>
              </a:rPr>
              <a:t> </a:t>
            </a:r>
            <a:r>
              <a:rPr lang="en-US" dirty="0" err="1">
                <a:solidFill>
                  <a:schemeClr val="tx2"/>
                </a:solidFill>
              </a:rPr>
              <a:t>foarte</a:t>
            </a:r>
            <a:r>
              <a:rPr lang="en-US" dirty="0">
                <a:solidFill>
                  <a:schemeClr val="tx2"/>
                </a:solidFill>
              </a:rPr>
              <a:t> </a:t>
            </a:r>
            <a:r>
              <a:rPr lang="en-US" dirty="0" err="1">
                <a:solidFill>
                  <a:schemeClr val="tx2"/>
                </a:solidFill>
              </a:rPr>
              <a:t>scurtă</a:t>
            </a:r>
            <a:r>
              <a:rPr lang="en-US" dirty="0">
                <a:solidFill>
                  <a:schemeClr val="tx2"/>
                </a:solidFill>
              </a:rPr>
              <a:t> </a:t>
            </a:r>
            <a:r>
              <a:rPr lang="en-US" dirty="0" err="1">
                <a:solidFill>
                  <a:schemeClr val="tx2"/>
                </a:solidFill>
              </a:rPr>
              <a:t>durată</a:t>
            </a:r>
            <a:r>
              <a:rPr lang="en-US" dirty="0">
                <a:solidFill>
                  <a:schemeClr val="tx2"/>
                </a:solidFill>
              </a:rPr>
              <a:t> </a:t>
            </a:r>
            <a:r>
              <a:rPr lang="en-US" dirty="0" err="1">
                <a:solidFill>
                  <a:schemeClr val="tx2"/>
                </a:solidFill>
              </a:rPr>
              <a:t>prin</a:t>
            </a:r>
            <a:r>
              <a:rPr lang="en-US" dirty="0">
                <a:solidFill>
                  <a:schemeClr val="tx2"/>
                </a:solidFill>
              </a:rPr>
              <a:t> </a:t>
            </a:r>
            <a:r>
              <a:rPr lang="en-US" dirty="0" err="1">
                <a:solidFill>
                  <a:schemeClr val="tx2"/>
                </a:solidFill>
              </a:rPr>
              <a:t>modernizarea</a:t>
            </a:r>
            <a:r>
              <a:rPr lang="en-US" dirty="0">
                <a:solidFill>
                  <a:schemeClr val="tx2"/>
                </a:solidFill>
              </a:rPr>
              <a:t> </a:t>
            </a:r>
            <a:r>
              <a:rPr lang="en-US" dirty="0" err="1">
                <a:solidFill>
                  <a:schemeClr val="tx2"/>
                </a:solidFill>
              </a:rPr>
              <a:t>sistemului</a:t>
            </a:r>
            <a:r>
              <a:rPr lang="en-US" dirty="0">
                <a:solidFill>
                  <a:schemeClr val="tx2"/>
                </a:solidFill>
              </a:rPr>
              <a:t> de </a:t>
            </a:r>
            <a:r>
              <a:rPr lang="en-US" dirty="0" err="1">
                <a:solidFill>
                  <a:schemeClr val="tx2"/>
                </a:solidFill>
              </a:rPr>
              <a:t>asimilare</a:t>
            </a:r>
            <a:r>
              <a:rPr lang="en-US" dirty="0">
                <a:solidFill>
                  <a:schemeClr val="tx2"/>
                </a:solidFill>
              </a:rPr>
              <a:t> de date si a </a:t>
            </a:r>
            <a:r>
              <a:rPr lang="en-US" dirty="0" err="1">
                <a:solidFill>
                  <a:schemeClr val="tx2"/>
                </a:solidFill>
              </a:rPr>
              <a:t>aplicaţiilor</a:t>
            </a:r>
            <a:r>
              <a:rPr lang="en-US" dirty="0">
                <a:solidFill>
                  <a:schemeClr val="tx2"/>
                </a:solidFill>
              </a:rPr>
              <a:t> </a:t>
            </a:r>
            <a:r>
              <a:rPr lang="en-US" dirty="0" err="1">
                <a:solidFill>
                  <a:schemeClr val="tx2"/>
                </a:solidFill>
              </a:rPr>
              <a:t>operaţionale</a:t>
            </a:r>
            <a:r>
              <a:rPr lang="en-US" dirty="0">
                <a:solidFill>
                  <a:schemeClr val="tx2"/>
                </a:solidFill>
              </a:rPr>
              <a:t> </a:t>
            </a:r>
            <a:r>
              <a:rPr lang="en-US" dirty="0" err="1">
                <a:solidFill>
                  <a:schemeClr val="tx2"/>
                </a:solidFill>
              </a:rPr>
              <a:t>în</a:t>
            </a:r>
            <a:r>
              <a:rPr lang="en-US" dirty="0">
                <a:solidFill>
                  <a:schemeClr val="tx2"/>
                </a:solidFill>
              </a:rPr>
              <a:t> </a:t>
            </a:r>
            <a:r>
              <a:rPr lang="en-US" dirty="0" err="1">
                <a:solidFill>
                  <a:schemeClr val="tx2"/>
                </a:solidFill>
              </a:rPr>
              <a:t>prognoza</a:t>
            </a:r>
            <a:r>
              <a:rPr lang="en-US" dirty="0">
                <a:solidFill>
                  <a:schemeClr val="tx2"/>
                </a:solidFill>
              </a:rPr>
              <a:t> de tip nowcasting </a:t>
            </a:r>
            <a:r>
              <a:rPr lang="en-US" dirty="0">
                <a:solidFill>
                  <a:srgbClr val="FF0000"/>
                </a:solidFill>
              </a:rPr>
              <a:t>– </a:t>
            </a:r>
            <a:r>
              <a:rPr lang="en-US" dirty="0" err="1">
                <a:solidFill>
                  <a:srgbClr val="FF0000"/>
                </a:solidFill>
              </a:rPr>
              <a:t>obiectiv</a:t>
            </a:r>
            <a:r>
              <a:rPr lang="en-US" dirty="0">
                <a:solidFill>
                  <a:srgbClr val="FF0000"/>
                </a:solidFill>
              </a:rPr>
              <a:t> </a:t>
            </a:r>
            <a:r>
              <a:rPr lang="en-US" dirty="0" err="1">
                <a:solidFill>
                  <a:srgbClr val="FF0000"/>
                </a:solidFill>
              </a:rPr>
              <a:t>finalizat</a:t>
            </a:r>
            <a:r>
              <a:rPr lang="en-US" dirty="0">
                <a:solidFill>
                  <a:srgbClr val="FF0000"/>
                </a:solidFill>
              </a:rPr>
              <a:t> / 1.962.884 lei; </a:t>
            </a:r>
          </a:p>
          <a:p>
            <a:pPr marL="742950" lvl="1" indent="-285750" algn="just">
              <a:spcBef>
                <a:spcPts val="0"/>
              </a:spcBef>
              <a:buFont typeface="Arial" panose="020B0604020202020204" pitchFamily="34" charset="0"/>
              <a:buChar char="•"/>
            </a:pPr>
            <a:endParaRPr lang="en-US" dirty="0">
              <a:solidFill>
                <a:srgbClr val="FF0000"/>
              </a:solidFill>
            </a:endParaRPr>
          </a:p>
          <a:p>
            <a:pPr lvl="1">
              <a:spcBef>
                <a:spcPts val="0"/>
              </a:spcBef>
            </a:pPr>
            <a:r>
              <a:rPr lang="en-US" dirty="0">
                <a:solidFill>
                  <a:srgbClr val="FF0000"/>
                </a:solidFill>
              </a:rPr>
              <a:t>4 </a:t>
            </a:r>
            <a:r>
              <a:rPr lang="en-US" dirty="0" err="1">
                <a:solidFill>
                  <a:srgbClr val="FF0000"/>
                </a:solidFill>
              </a:rPr>
              <a:t>cereri</a:t>
            </a:r>
            <a:r>
              <a:rPr lang="en-US" dirty="0">
                <a:solidFill>
                  <a:srgbClr val="FF0000"/>
                </a:solidFill>
              </a:rPr>
              <a:t> de </a:t>
            </a:r>
            <a:r>
              <a:rPr lang="en-US" dirty="0" err="1">
                <a:solidFill>
                  <a:srgbClr val="FF0000"/>
                </a:solidFill>
              </a:rPr>
              <a:t>rambursare</a:t>
            </a:r>
            <a:r>
              <a:rPr lang="en-US" dirty="0">
                <a:solidFill>
                  <a:srgbClr val="FF0000"/>
                </a:solidFill>
              </a:rPr>
              <a:t> / </a:t>
            </a:r>
            <a:r>
              <a:rPr lang="en-US" dirty="0" err="1">
                <a:solidFill>
                  <a:srgbClr val="FF0000"/>
                </a:solidFill>
              </a:rPr>
              <a:t>decembrie</a:t>
            </a:r>
            <a:r>
              <a:rPr lang="en-US" dirty="0">
                <a:solidFill>
                  <a:srgbClr val="FF0000"/>
                </a:solidFill>
              </a:rPr>
              <a:t> 2018 – </a:t>
            </a:r>
            <a:r>
              <a:rPr lang="en-US" dirty="0" err="1">
                <a:solidFill>
                  <a:srgbClr val="FF0000"/>
                </a:solidFill>
              </a:rPr>
              <a:t>octombrie</a:t>
            </a:r>
            <a:r>
              <a:rPr lang="en-US" dirty="0">
                <a:solidFill>
                  <a:srgbClr val="FF0000"/>
                </a:solidFill>
              </a:rPr>
              <a:t> 2029</a:t>
            </a:r>
          </a:p>
          <a:p>
            <a:pPr lvl="1" algn="just">
              <a:spcBef>
                <a:spcPts val="0"/>
              </a:spcBef>
            </a:pPr>
            <a:endParaRPr lang="en-US" dirty="0">
              <a:solidFill>
                <a:srgbClr val="FF0000"/>
              </a:solidFill>
            </a:endParaRPr>
          </a:p>
          <a:p>
            <a:pPr lvl="1" algn="just">
              <a:spcBef>
                <a:spcPts val="0"/>
              </a:spcBef>
            </a:pPr>
            <a:endParaRPr lang="en-US" dirty="0">
              <a:solidFill>
                <a:srgbClr val="FF0000"/>
              </a:solidFill>
            </a:endParaRPr>
          </a:p>
          <a:p>
            <a:pPr lvl="1" algn="just">
              <a:spcBef>
                <a:spcPts val="0"/>
              </a:spcBef>
            </a:pPr>
            <a:endParaRPr lang="en-US"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97981692"/>
              </p:ext>
            </p:extLst>
          </p:nvPr>
        </p:nvGraphicFramePr>
        <p:xfrm>
          <a:off x="2519097" y="184639"/>
          <a:ext cx="1190625" cy="1190625"/>
        </p:xfrm>
        <a:graphic>
          <a:graphicData uri="http://schemas.openxmlformats.org/presentationml/2006/ole">
            <mc:AlternateContent xmlns:mc="http://schemas.openxmlformats.org/markup-compatibility/2006">
              <mc:Choice xmlns:v="urn:schemas-microsoft-com:vml" Requires="v">
                <p:oleObj spid="_x0000_s8411"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097" y="184639"/>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3583" y="276392"/>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729047819"/>
              </p:ext>
            </p:extLst>
          </p:nvPr>
        </p:nvGraphicFramePr>
        <p:xfrm>
          <a:off x="7209943" y="189729"/>
          <a:ext cx="1209675" cy="1209675"/>
        </p:xfrm>
        <a:graphic>
          <a:graphicData uri="http://schemas.openxmlformats.org/presentationml/2006/ole">
            <mc:AlternateContent xmlns:mc="http://schemas.openxmlformats.org/markup-compatibility/2006">
              <mc:Choice xmlns:v="urn:schemas-microsoft-com:vml" Requires="v">
                <p:oleObj spid="_x0000_s8412"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9943" y="189729"/>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502141" y="5953144"/>
            <a:ext cx="744768" cy="787843"/>
          </a:xfrm>
          <a:prstGeom prst="rect">
            <a:avLst/>
          </a:prstGeom>
        </p:spPr>
      </p:pic>
    </p:spTree>
    <p:extLst>
      <p:ext uri="{BB962C8B-B14F-4D97-AF65-F5344CB8AC3E}">
        <p14:creationId xmlns:p14="http://schemas.microsoft.com/office/powerpoint/2010/main" val="1732564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473032" y="1505238"/>
            <a:ext cx="8601682" cy="800091"/>
          </a:xfrm>
        </p:spPr>
        <p:txBody>
          <a:bodyPr/>
          <a:lstStyle/>
          <a:p>
            <a:pPr algn="ctr"/>
            <a:r>
              <a:rPr lang="en-US" sz="1400" b="1" dirty="0">
                <a:solidFill>
                  <a:schemeClr val="accent2">
                    <a:lumMod val="75000"/>
                  </a:schemeClr>
                </a:solidFill>
              </a:rPr>
              <a:t>II. DEZVOLTAREA SISTEMULUI NATIONAL DE MONITORIZARE SI AVERTIZARE A FENOMENELOR METEOROLOGICE PERICULOASE PENTRU ASIGURAREA PROTECTIEI VIETII SI A BUNURILOR MATERIALE  Cod SMIS 2014+ 127994, POIM 2014 - 2020</a:t>
            </a: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84752" y="2489207"/>
            <a:ext cx="8279217" cy="3343562"/>
          </a:xfrm>
          <a:ln>
            <a:solidFill>
              <a:schemeClr val="tx1"/>
            </a:solidFill>
          </a:ln>
        </p:spPr>
        <p:txBody>
          <a:bodyPr>
            <a:normAutofit/>
          </a:bodyPr>
          <a:lstStyle/>
          <a:p>
            <a:pPr marL="285750" indent="-285750" algn="just">
              <a:spcBef>
                <a:spcPts val="0"/>
              </a:spcBef>
              <a:buFont typeface="Wingdings" pitchFamily="2" charset="2"/>
              <a:buChar char="Ø"/>
            </a:pPr>
            <a:r>
              <a:rPr lang="en-US" sz="1400" b="1" cap="all" dirty="0">
                <a:solidFill>
                  <a:srgbClr val="0070C0"/>
                </a:solidFill>
              </a:rPr>
              <a:t>OBIECTIVUL 1: </a:t>
            </a:r>
            <a:r>
              <a:rPr lang="en-US" sz="1400" cap="all" dirty="0" err="1">
                <a:solidFill>
                  <a:schemeClr val="tx2"/>
                </a:solidFill>
              </a:rPr>
              <a:t>M</a:t>
            </a:r>
            <a:r>
              <a:rPr lang="en-US" sz="1400" dirty="0" err="1">
                <a:solidFill>
                  <a:schemeClr val="tx2"/>
                </a:solidFill>
              </a:rPr>
              <a:t>odernizarea</a:t>
            </a:r>
            <a:r>
              <a:rPr lang="en-US" sz="1400" dirty="0">
                <a:solidFill>
                  <a:schemeClr val="tx2"/>
                </a:solidFill>
              </a:rPr>
              <a:t> </a:t>
            </a:r>
            <a:r>
              <a:rPr lang="en-US" sz="1400" dirty="0" err="1">
                <a:solidFill>
                  <a:schemeClr val="tx2"/>
                </a:solidFill>
              </a:rPr>
              <a:t>retelei</a:t>
            </a:r>
            <a:r>
              <a:rPr lang="en-US" sz="1400" dirty="0">
                <a:solidFill>
                  <a:schemeClr val="tx2"/>
                </a:solidFill>
              </a:rPr>
              <a:t> radar (3 </a:t>
            </a:r>
            <a:r>
              <a:rPr lang="en-US" sz="1400" dirty="0" err="1">
                <a:solidFill>
                  <a:schemeClr val="tx2"/>
                </a:solidFill>
              </a:rPr>
              <a:t>radare</a:t>
            </a:r>
            <a:r>
              <a:rPr lang="en-US" sz="1400" dirty="0">
                <a:solidFill>
                  <a:schemeClr val="tx2"/>
                </a:solidFill>
              </a:rPr>
              <a:t> in </a:t>
            </a:r>
            <a:r>
              <a:rPr lang="en-US" sz="1400" dirty="0" err="1">
                <a:solidFill>
                  <a:schemeClr val="tx2"/>
                </a:solidFill>
              </a:rPr>
              <a:t>banda</a:t>
            </a:r>
            <a:r>
              <a:rPr lang="en-US" sz="1400" dirty="0">
                <a:solidFill>
                  <a:schemeClr val="tx2"/>
                </a:solidFill>
              </a:rPr>
              <a:t> s) si </a:t>
            </a:r>
            <a:r>
              <a:rPr lang="en-US" sz="1400" dirty="0" err="1">
                <a:solidFill>
                  <a:schemeClr val="tx2"/>
                </a:solidFill>
              </a:rPr>
              <a:t>upgrad</a:t>
            </a:r>
            <a:r>
              <a:rPr lang="en-US" sz="1400" dirty="0">
                <a:solidFill>
                  <a:schemeClr val="tx2"/>
                </a:solidFill>
              </a:rPr>
              <a:t>-ul </a:t>
            </a:r>
            <a:r>
              <a:rPr lang="en-US" sz="1400" dirty="0" err="1">
                <a:solidFill>
                  <a:schemeClr val="tx2"/>
                </a:solidFill>
              </a:rPr>
              <a:t>aplicatiilor</a:t>
            </a:r>
            <a:r>
              <a:rPr lang="en-US" sz="1400" dirty="0">
                <a:solidFill>
                  <a:schemeClr val="tx2"/>
                </a:solidFill>
              </a:rPr>
              <a:t> </a:t>
            </a:r>
            <a:r>
              <a:rPr lang="en-US" sz="1400" dirty="0" err="1">
                <a:solidFill>
                  <a:schemeClr val="tx2"/>
                </a:solidFill>
              </a:rPr>
              <a:t>specializate</a:t>
            </a:r>
            <a:r>
              <a:rPr lang="en-US" sz="1400" dirty="0">
                <a:solidFill>
                  <a:schemeClr val="tx2"/>
                </a:solidFill>
              </a:rPr>
              <a:t>, </a:t>
            </a:r>
            <a:r>
              <a:rPr lang="en-US" sz="1400" dirty="0" err="1">
                <a:solidFill>
                  <a:schemeClr val="tx2"/>
                </a:solidFill>
              </a:rPr>
              <a:t>inclusiv</a:t>
            </a:r>
            <a:r>
              <a:rPr lang="en-US" sz="1400" dirty="0">
                <a:solidFill>
                  <a:schemeClr val="tx2"/>
                </a:solidFill>
              </a:rPr>
              <a:t> </a:t>
            </a:r>
            <a:r>
              <a:rPr lang="en-US" sz="1400" dirty="0" err="1">
                <a:solidFill>
                  <a:schemeClr val="tx2"/>
                </a:solidFill>
              </a:rPr>
              <a:t>serverele</a:t>
            </a:r>
            <a:r>
              <a:rPr lang="en-US" sz="1400" dirty="0">
                <a:solidFill>
                  <a:schemeClr val="tx2"/>
                </a:solidFill>
              </a:rPr>
              <a:t> pentru </a:t>
            </a:r>
            <a:r>
              <a:rPr lang="en-US" sz="1400" dirty="0" err="1">
                <a:solidFill>
                  <a:schemeClr val="tx2"/>
                </a:solidFill>
              </a:rPr>
              <a:t>procesarea</a:t>
            </a:r>
            <a:r>
              <a:rPr lang="en-US" sz="1400" dirty="0">
                <a:solidFill>
                  <a:schemeClr val="tx2"/>
                </a:solidFill>
              </a:rPr>
              <a:t> </a:t>
            </a:r>
            <a:r>
              <a:rPr lang="en-US" sz="1400" dirty="0" err="1">
                <a:solidFill>
                  <a:schemeClr val="tx2"/>
                </a:solidFill>
              </a:rPr>
              <a:t>datelor</a:t>
            </a:r>
            <a:endParaRPr lang="en-US" sz="1400" dirty="0">
              <a:solidFill>
                <a:schemeClr val="tx2"/>
              </a:solidFill>
            </a:endParaRPr>
          </a:p>
          <a:p>
            <a:pPr marL="285750" indent="-285750" algn="just">
              <a:spcBef>
                <a:spcPts val="0"/>
              </a:spcBef>
              <a:buFont typeface="Wingdings" pitchFamily="2" charset="2"/>
              <a:buChar char="Ø"/>
            </a:pPr>
            <a:endParaRPr lang="en-US" sz="1400" dirty="0">
              <a:solidFill>
                <a:schemeClr val="tx2"/>
              </a:solidFill>
            </a:endParaRPr>
          </a:p>
          <a:p>
            <a:pPr marL="742950" lvl="1" indent="-285750" algn="just">
              <a:spcBef>
                <a:spcPts val="0"/>
              </a:spcBef>
              <a:buFont typeface="Wingdings" panose="05000000000000000000" pitchFamily="2" charset="2"/>
              <a:buChar char="Ø"/>
            </a:pPr>
            <a:r>
              <a:rPr lang="en-US" sz="1400" dirty="0" err="1">
                <a:solidFill>
                  <a:schemeClr val="tx2"/>
                </a:solidFill>
              </a:rPr>
              <a:t>Valoare</a:t>
            </a:r>
            <a:r>
              <a:rPr lang="en-US" sz="1400" dirty="0">
                <a:solidFill>
                  <a:schemeClr val="tx2"/>
                </a:solidFill>
              </a:rPr>
              <a:t> </a:t>
            </a:r>
            <a:r>
              <a:rPr lang="en-US" sz="1400" dirty="0" err="1">
                <a:solidFill>
                  <a:schemeClr val="tx2"/>
                </a:solidFill>
              </a:rPr>
              <a:t>bugetata</a:t>
            </a:r>
            <a:r>
              <a:rPr lang="en-US" sz="1400" dirty="0">
                <a:solidFill>
                  <a:schemeClr val="tx2"/>
                </a:solidFill>
              </a:rPr>
              <a:t>: </a:t>
            </a:r>
            <a:r>
              <a:rPr lang="en-US" sz="1400" b="1" dirty="0">
                <a:solidFill>
                  <a:srgbClr val="7030A0"/>
                </a:solidFill>
              </a:rPr>
              <a:t>4.153.192,82 lei</a:t>
            </a:r>
          </a:p>
          <a:p>
            <a:pPr marL="742950" lvl="1" indent="-285750" algn="just">
              <a:spcBef>
                <a:spcPts val="0"/>
              </a:spcBef>
              <a:buFont typeface="Wingdings" panose="05000000000000000000" pitchFamily="2" charset="2"/>
              <a:buChar char="Ø"/>
            </a:pPr>
            <a:r>
              <a:rPr lang="en-US" sz="1400" dirty="0" err="1">
                <a:solidFill>
                  <a:schemeClr val="tx2"/>
                </a:solidFill>
              </a:rPr>
              <a:t>Durata</a:t>
            </a:r>
            <a:r>
              <a:rPr lang="en-US" sz="1400" dirty="0">
                <a:solidFill>
                  <a:schemeClr val="tx2"/>
                </a:solidFill>
              </a:rPr>
              <a:t> contract: 9 </a:t>
            </a:r>
            <a:r>
              <a:rPr lang="en-US" sz="1400" dirty="0" err="1">
                <a:solidFill>
                  <a:schemeClr val="tx2"/>
                </a:solidFill>
              </a:rPr>
              <a:t>luni</a:t>
            </a:r>
            <a:r>
              <a:rPr lang="en-US" sz="1400" dirty="0">
                <a:solidFill>
                  <a:schemeClr val="tx2"/>
                </a:solidFill>
              </a:rPr>
              <a:t> – </a:t>
            </a:r>
            <a:r>
              <a:rPr lang="en-US" sz="1400" dirty="0" err="1">
                <a:solidFill>
                  <a:schemeClr val="tx2"/>
                </a:solidFill>
              </a:rPr>
              <a:t>iunie</a:t>
            </a:r>
            <a:r>
              <a:rPr lang="en-US" sz="1400" dirty="0">
                <a:solidFill>
                  <a:schemeClr val="tx2"/>
                </a:solidFill>
              </a:rPr>
              <a:t> 2019 – </a:t>
            </a:r>
            <a:r>
              <a:rPr lang="en-US" sz="1400" dirty="0" err="1">
                <a:solidFill>
                  <a:schemeClr val="tx2"/>
                </a:solidFill>
              </a:rPr>
              <a:t>februarie</a:t>
            </a:r>
            <a:r>
              <a:rPr lang="en-US" sz="1400" dirty="0">
                <a:solidFill>
                  <a:schemeClr val="tx2"/>
                </a:solidFill>
              </a:rPr>
              <a:t> 2020</a:t>
            </a:r>
          </a:p>
          <a:p>
            <a:pPr marL="742950" lvl="1" indent="-285750" algn="just">
              <a:spcBef>
                <a:spcPts val="0"/>
              </a:spcBef>
              <a:buFont typeface="Wingdings" panose="05000000000000000000" pitchFamily="2" charset="2"/>
              <a:buChar char="Ø"/>
            </a:pPr>
            <a:r>
              <a:rPr lang="en-US" sz="1400" dirty="0" err="1">
                <a:solidFill>
                  <a:schemeClr val="tx2"/>
                </a:solidFill>
              </a:rPr>
              <a:t>Stadiu</a:t>
            </a:r>
            <a:r>
              <a:rPr lang="en-US" sz="1400" dirty="0">
                <a:solidFill>
                  <a:schemeClr val="tx2"/>
                </a:solidFill>
              </a:rPr>
              <a:t>: </a:t>
            </a:r>
            <a:r>
              <a:rPr lang="en-US" sz="1400" dirty="0">
                <a:solidFill>
                  <a:srgbClr val="FF0000"/>
                </a:solidFill>
              </a:rPr>
              <a:t>in </a:t>
            </a:r>
            <a:r>
              <a:rPr lang="en-US" sz="1400" dirty="0" err="1">
                <a:solidFill>
                  <a:srgbClr val="FF0000"/>
                </a:solidFill>
              </a:rPr>
              <a:t>implementare</a:t>
            </a:r>
            <a:r>
              <a:rPr lang="en-US" sz="1400" dirty="0">
                <a:solidFill>
                  <a:srgbClr val="FF0000"/>
                </a:solidFill>
              </a:rPr>
              <a:t>;</a:t>
            </a:r>
          </a:p>
          <a:p>
            <a:pPr marL="742950" lvl="1" indent="-285750" algn="just">
              <a:spcBef>
                <a:spcPts val="0"/>
              </a:spcBef>
              <a:buFont typeface="Wingdings" panose="05000000000000000000" pitchFamily="2" charset="2"/>
              <a:buChar char="Ø"/>
            </a:pPr>
            <a:r>
              <a:rPr lang="en-US" sz="1400" dirty="0" err="1">
                <a:solidFill>
                  <a:schemeClr val="tx2"/>
                </a:solidFill>
              </a:rPr>
              <a:t>Descriere</a:t>
            </a:r>
            <a:r>
              <a:rPr lang="en-US" sz="1400" dirty="0">
                <a:solidFill>
                  <a:schemeClr val="tx2"/>
                </a:solidFill>
              </a:rPr>
              <a:t>: </a:t>
            </a:r>
          </a:p>
          <a:p>
            <a:pPr marL="1200150" lvl="2" indent="-285750" algn="just">
              <a:spcBef>
                <a:spcPts val="0"/>
              </a:spcBef>
              <a:buFont typeface="Arial" panose="020B0604020202020204" pitchFamily="34" charset="0"/>
              <a:buChar char="•"/>
            </a:pPr>
            <a:r>
              <a:rPr lang="en-US" sz="1200" dirty="0" err="1">
                <a:solidFill>
                  <a:schemeClr val="tx2"/>
                </a:solidFill>
              </a:rPr>
              <a:t>Imbunatatirea</a:t>
            </a:r>
            <a:r>
              <a:rPr lang="en-US" sz="1200" dirty="0">
                <a:solidFill>
                  <a:schemeClr val="tx2"/>
                </a:solidFill>
              </a:rPr>
              <a:t> </a:t>
            </a:r>
            <a:r>
              <a:rPr lang="en-US" sz="1200" dirty="0" err="1">
                <a:solidFill>
                  <a:schemeClr val="tx2"/>
                </a:solidFill>
              </a:rPr>
              <a:t>performantelor</a:t>
            </a:r>
            <a:r>
              <a:rPr lang="en-US" sz="1200" dirty="0">
                <a:solidFill>
                  <a:schemeClr val="tx2"/>
                </a:solidFill>
              </a:rPr>
              <a:t> </a:t>
            </a:r>
            <a:r>
              <a:rPr lang="en-US" sz="1200" dirty="0" err="1">
                <a:solidFill>
                  <a:schemeClr val="tx2"/>
                </a:solidFill>
              </a:rPr>
              <a:t>tehnice</a:t>
            </a:r>
            <a:r>
              <a:rPr lang="en-US" sz="1200" dirty="0">
                <a:solidFill>
                  <a:schemeClr val="tx2"/>
                </a:solidFill>
              </a:rPr>
              <a:t> a </a:t>
            </a:r>
            <a:r>
              <a:rPr lang="en-US" sz="1200" dirty="0">
                <a:solidFill>
                  <a:srgbClr val="FF0000"/>
                </a:solidFill>
              </a:rPr>
              <a:t>3 </a:t>
            </a:r>
            <a:r>
              <a:rPr lang="en-US" sz="1200" dirty="0" err="1">
                <a:solidFill>
                  <a:srgbClr val="FF0000"/>
                </a:solidFill>
              </a:rPr>
              <a:t>radare</a:t>
            </a:r>
            <a:r>
              <a:rPr lang="en-US" sz="1200" dirty="0">
                <a:solidFill>
                  <a:srgbClr val="FF0000"/>
                </a:solidFill>
              </a:rPr>
              <a:t> </a:t>
            </a:r>
            <a:r>
              <a:rPr lang="en-US" sz="1200" dirty="0" err="1">
                <a:solidFill>
                  <a:srgbClr val="FF0000"/>
                </a:solidFill>
              </a:rPr>
              <a:t>meteorologice</a:t>
            </a:r>
            <a:r>
              <a:rPr lang="en-US" sz="1200" dirty="0">
                <a:solidFill>
                  <a:srgbClr val="FF0000"/>
                </a:solidFill>
              </a:rPr>
              <a:t> in </a:t>
            </a:r>
            <a:r>
              <a:rPr lang="en-US" sz="1200" dirty="0" err="1">
                <a:solidFill>
                  <a:srgbClr val="FF0000"/>
                </a:solidFill>
              </a:rPr>
              <a:t>banda</a:t>
            </a:r>
            <a:r>
              <a:rPr lang="en-US" sz="1200" dirty="0">
                <a:solidFill>
                  <a:srgbClr val="FF0000"/>
                </a:solidFill>
              </a:rPr>
              <a:t> S, </a:t>
            </a:r>
            <a:r>
              <a:rPr lang="en-US" sz="1200" dirty="0">
                <a:solidFill>
                  <a:schemeClr val="tx2"/>
                </a:solidFill>
              </a:rPr>
              <a:t>de tip WSR-98D, </a:t>
            </a:r>
            <a:r>
              <a:rPr lang="en-US" sz="1200" dirty="0" err="1">
                <a:solidFill>
                  <a:schemeClr val="tx2"/>
                </a:solidFill>
              </a:rPr>
              <a:t>componente</a:t>
            </a:r>
            <a:r>
              <a:rPr lang="en-US" sz="1200" dirty="0">
                <a:solidFill>
                  <a:schemeClr val="tx2"/>
                </a:solidFill>
              </a:rPr>
              <a:t> ale </a:t>
            </a:r>
            <a:r>
              <a:rPr lang="en-US" sz="1200" dirty="0" err="1">
                <a:solidFill>
                  <a:schemeClr val="tx2"/>
                </a:solidFill>
              </a:rPr>
              <a:t>retelei</a:t>
            </a:r>
            <a:r>
              <a:rPr lang="en-US" sz="1200" dirty="0">
                <a:solidFill>
                  <a:schemeClr val="tx2"/>
                </a:solidFill>
              </a:rPr>
              <a:t> </a:t>
            </a:r>
            <a:r>
              <a:rPr lang="en-US" sz="1200" dirty="0" err="1">
                <a:solidFill>
                  <a:schemeClr val="tx2"/>
                </a:solidFill>
              </a:rPr>
              <a:t>nationale</a:t>
            </a:r>
            <a:r>
              <a:rPr lang="en-US" sz="1200" dirty="0">
                <a:solidFill>
                  <a:schemeClr val="tx2"/>
                </a:solidFill>
              </a:rPr>
              <a:t> de </a:t>
            </a:r>
            <a:r>
              <a:rPr lang="en-US" sz="1200" dirty="0" err="1">
                <a:solidFill>
                  <a:schemeClr val="tx2"/>
                </a:solidFill>
              </a:rPr>
              <a:t>radare</a:t>
            </a:r>
            <a:r>
              <a:rPr lang="en-US" sz="1200" dirty="0">
                <a:solidFill>
                  <a:schemeClr val="tx2"/>
                </a:solidFill>
              </a:rPr>
              <a:t> </a:t>
            </a:r>
            <a:r>
              <a:rPr lang="en-US" sz="1200" dirty="0" err="1">
                <a:solidFill>
                  <a:schemeClr val="tx2"/>
                </a:solidFill>
              </a:rPr>
              <a:t>meteorologice</a:t>
            </a:r>
            <a:r>
              <a:rPr lang="en-US" sz="1200" dirty="0">
                <a:solidFill>
                  <a:schemeClr val="tx2"/>
                </a:solidFill>
              </a:rPr>
              <a:t> </a:t>
            </a:r>
            <a:r>
              <a:rPr lang="en-US" sz="1200" dirty="0">
                <a:solidFill>
                  <a:srgbClr val="FF0000"/>
                </a:solidFill>
              </a:rPr>
              <a:t>in </a:t>
            </a:r>
            <a:r>
              <a:rPr lang="en-US" sz="1200" dirty="0" err="1">
                <a:solidFill>
                  <a:srgbClr val="FF0000"/>
                </a:solidFill>
              </a:rPr>
              <a:t>scopul</a:t>
            </a:r>
            <a:r>
              <a:rPr lang="en-US" sz="1200" dirty="0">
                <a:solidFill>
                  <a:srgbClr val="FF0000"/>
                </a:solidFill>
              </a:rPr>
              <a:t> </a:t>
            </a:r>
            <a:r>
              <a:rPr lang="en-US" sz="1200" dirty="0" err="1">
                <a:solidFill>
                  <a:srgbClr val="FF0000"/>
                </a:solidFill>
              </a:rPr>
              <a:t>imbunatatirii</a:t>
            </a:r>
            <a:r>
              <a:rPr lang="en-US" sz="1200" dirty="0">
                <a:solidFill>
                  <a:srgbClr val="FF0000"/>
                </a:solidFill>
              </a:rPr>
              <a:t> </a:t>
            </a:r>
            <a:r>
              <a:rPr lang="en-US" sz="1200" dirty="0" err="1">
                <a:solidFill>
                  <a:srgbClr val="FF0000"/>
                </a:solidFill>
              </a:rPr>
              <a:t>informatiilor</a:t>
            </a:r>
            <a:r>
              <a:rPr lang="en-US" sz="1200" dirty="0">
                <a:solidFill>
                  <a:srgbClr val="FF0000"/>
                </a:solidFill>
              </a:rPr>
              <a:t> </a:t>
            </a:r>
            <a:r>
              <a:rPr lang="en-US" sz="1200" dirty="0" err="1">
                <a:solidFill>
                  <a:srgbClr val="FF0000"/>
                </a:solidFill>
              </a:rPr>
              <a:t>privind</a:t>
            </a:r>
            <a:r>
              <a:rPr lang="en-US" sz="1200" dirty="0">
                <a:solidFill>
                  <a:srgbClr val="FF0000"/>
                </a:solidFill>
              </a:rPr>
              <a:t> </a:t>
            </a:r>
            <a:r>
              <a:rPr lang="en-US" sz="1200" dirty="0" err="1">
                <a:solidFill>
                  <a:srgbClr val="FF0000"/>
                </a:solidFill>
              </a:rPr>
              <a:t>detectia</a:t>
            </a:r>
            <a:r>
              <a:rPr lang="en-US" sz="1200" dirty="0">
                <a:solidFill>
                  <a:srgbClr val="FF0000"/>
                </a:solidFill>
              </a:rPr>
              <a:t> </a:t>
            </a:r>
            <a:r>
              <a:rPr lang="en-US" sz="1200" dirty="0" err="1">
                <a:solidFill>
                  <a:srgbClr val="FF0000"/>
                </a:solidFill>
              </a:rPr>
              <a:t>si</a:t>
            </a:r>
            <a:r>
              <a:rPr lang="en-US" sz="1200" dirty="0">
                <a:solidFill>
                  <a:srgbClr val="FF0000"/>
                </a:solidFill>
              </a:rPr>
              <a:t> </a:t>
            </a:r>
            <a:r>
              <a:rPr lang="en-US" sz="1200" dirty="0" err="1">
                <a:solidFill>
                  <a:srgbClr val="FF0000"/>
                </a:solidFill>
              </a:rPr>
              <a:t>monitorizarea</a:t>
            </a:r>
            <a:r>
              <a:rPr lang="en-US" sz="1200" dirty="0">
                <a:solidFill>
                  <a:srgbClr val="FF0000"/>
                </a:solidFill>
              </a:rPr>
              <a:t> </a:t>
            </a:r>
            <a:r>
              <a:rPr lang="en-US" sz="1200" dirty="0" err="1">
                <a:solidFill>
                  <a:srgbClr val="FF0000"/>
                </a:solidFill>
              </a:rPr>
              <a:t>evolutiei</a:t>
            </a:r>
            <a:r>
              <a:rPr lang="en-US" sz="1200" dirty="0">
                <a:solidFill>
                  <a:srgbClr val="FF0000"/>
                </a:solidFill>
              </a:rPr>
              <a:t> </a:t>
            </a:r>
            <a:r>
              <a:rPr lang="en-US" sz="1200" dirty="0" err="1">
                <a:solidFill>
                  <a:srgbClr val="FF0000"/>
                </a:solidFill>
              </a:rPr>
              <a:t>spatio-temporale</a:t>
            </a:r>
            <a:r>
              <a:rPr lang="en-US" sz="1200" dirty="0">
                <a:solidFill>
                  <a:srgbClr val="FF0000"/>
                </a:solidFill>
              </a:rPr>
              <a:t> a </a:t>
            </a:r>
            <a:r>
              <a:rPr lang="en-US" sz="1200" dirty="0" err="1">
                <a:solidFill>
                  <a:srgbClr val="FF0000"/>
                </a:solidFill>
              </a:rPr>
              <a:t>sistemelor</a:t>
            </a:r>
            <a:r>
              <a:rPr lang="en-US" sz="1200" dirty="0">
                <a:solidFill>
                  <a:srgbClr val="FF0000"/>
                </a:solidFill>
              </a:rPr>
              <a:t> </a:t>
            </a:r>
            <a:r>
              <a:rPr lang="en-US" sz="1200" dirty="0" err="1">
                <a:solidFill>
                  <a:srgbClr val="FF0000"/>
                </a:solidFill>
              </a:rPr>
              <a:t>noroase</a:t>
            </a:r>
            <a:r>
              <a:rPr lang="en-US" sz="1200" dirty="0">
                <a:solidFill>
                  <a:srgbClr val="FF0000"/>
                </a:solidFill>
              </a:rPr>
              <a:t> </a:t>
            </a:r>
            <a:r>
              <a:rPr lang="en-US" sz="1200" dirty="0" err="1">
                <a:solidFill>
                  <a:srgbClr val="FF0000"/>
                </a:solidFill>
              </a:rPr>
              <a:t>atmosferice</a:t>
            </a:r>
            <a:r>
              <a:rPr lang="en-US" sz="1200" dirty="0">
                <a:solidFill>
                  <a:srgbClr val="FF0000"/>
                </a:solidFill>
              </a:rPr>
              <a:t>, </a:t>
            </a:r>
            <a:r>
              <a:rPr lang="en-US" sz="1200" dirty="0" err="1">
                <a:solidFill>
                  <a:srgbClr val="FF0000"/>
                </a:solidFill>
              </a:rPr>
              <a:t>necesare</a:t>
            </a:r>
            <a:r>
              <a:rPr lang="en-US" sz="1200" dirty="0">
                <a:solidFill>
                  <a:srgbClr val="FF0000"/>
                </a:solidFill>
              </a:rPr>
              <a:t> </a:t>
            </a:r>
            <a:r>
              <a:rPr lang="en-US" sz="1200" dirty="0" err="1">
                <a:solidFill>
                  <a:srgbClr val="FF0000"/>
                </a:solidFill>
              </a:rPr>
              <a:t>meteorologilor</a:t>
            </a:r>
            <a:r>
              <a:rPr lang="en-US" sz="1200" dirty="0">
                <a:solidFill>
                  <a:srgbClr val="FF0000"/>
                </a:solidFill>
              </a:rPr>
              <a:t> </a:t>
            </a:r>
            <a:r>
              <a:rPr lang="en-US" sz="1200" dirty="0" err="1">
                <a:solidFill>
                  <a:srgbClr val="FF0000"/>
                </a:solidFill>
              </a:rPr>
              <a:t>previzionisti</a:t>
            </a:r>
            <a:r>
              <a:rPr lang="en-US" sz="1200" dirty="0">
                <a:solidFill>
                  <a:srgbClr val="FF0000"/>
                </a:solidFill>
              </a:rPr>
              <a:t>.</a:t>
            </a:r>
          </a:p>
          <a:p>
            <a:pPr marL="1200150" lvl="2" indent="-285750" algn="just">
              <a:spcBef>
                <a:spcPts val="0"/>
              </a:spcBef>
              <a:buFont typeface="Arial" panose="020B0604020202020204" pitchFamily="34" charset="0"/>
              <a:buChar char="•"/>
            </a:pPr>
            <a:r>
              <a:rPr lang="en-US" sz="1200" dirty="0" err="1">
                <a:solidFill>
                  <a:schemeClr val="tx2"/>
                </a:solidFill>
              </a:rPr>
              <a:t>Fiabilitatea</a:t>
            </a:r>
            <a:r>
              <a:rPr lang="en-US" sz="1200" dirty="0">
                <a:solidFill>
                  <a:schemeClr val="tx2"/>
                </a:solidFill>
              </a:rPr>
              <a:t> </a:t>
            </a:r>
            <a:r>
              <a:rPr lang="en-US" sz="1200" dirty="0" err="1">
                <a:solidFill>
                  <a:schemeClr val="tx2"/>
                </a:solidFill>
              </a:rPr>
              <a:t>componentei</a:t>
            </a:r>
            <a:r>
              <a:rPr lang="en-US" sz="1200" dirty="0">
                <a:solidFill>
                  <a:schemeClr val="tx2"/>
                </a:solidFill>
              </a:rPr>
              <a:t> de </a:t>
            </a:r>
            <a:r>
              <a:rPr lang="en-US" sz="1200" dirty="0" err="1">
                <a:solidFill>
                  <a:schemeClr val="tx2"/>
                </a:solidFill>
              </a:rPr>
              <a:t>receptie</a:t>
            </a:r>
            <a:r>
              <a:rPr lang="en-US" sz="1200" dirty="0">
                <a:solidFill>
                  <a:schemeClr val="tx2"/>
                </a:solidFill>
              </a:rPr>
              <a:t> a </a:t>
            </a:r>
            <a:r>
              <a:rPr lang="en-US" sz="1200" dirty="0" err="1">
                <a:solidFill>
                  <a:schemeClr val="tx2"/>
                </a:solidFill>
              </a:rPr>
              <a:t>sistemul</a:t>
            </a:r>
            <a:r>
              <a:rPr lang="en-US" sz="1200" dirty="0">
                <a:solidFill>
                  <a:schemeClr val="tx2"/>
                </a:solidFill>
              </a:rPr>
              <a:t> radar </a:t>
            </a:r>
            <a:r>
              <a:rPr lang="en-US" sz="1200" dirty="0" err="1">
                <a:solidFill>
                  <a:schemeClr val="tx2"/>
                </a:solidFill>
              </a:rPr>
              <a:t>va</a:t>
            </a:r>
            <a:r>
              <a:rPr lang="en-US" sz="1200" dirty="0">
                <a:solidFill>
                  <a:schemeClr val="tx2"/>
                </a:solidFill>
              </a:rPr>
              <a:t> </a:t>
            </a:r>
            <a:r>
              <a:rPr lang="en-US" sz="1200" dirty="0" err="1">
                <a:solidFill>
                  <a:schemeClr val="tx2"/>
                </a:solidFill>
              </a:rPr>
              <a:t>creste</a:t>
            </a:r>
            <a:r>
              <a:rPr lang="en-US" sz="1200" dirty="0">
                <a:solidFill>
                  <a:schemeClr val="tx2"/>
                </a:solidFill>
              </a:rPr>
              <a:t>, </a:t>
            </a:r>
            <a:r>
              <a:rPr lang="en-US" sz="1200" dirty="0" err="1">
                <a:solidFill>
                  <a:schemeClr val="tx2"/>
                </a:solidFill>
              </a:rPr>
              <a:t>iar</a:t>
            </a:r>
            <a:r>
              <a:rPr lang="en-US" sz="1200" dirty="0">
                <a:solidFill>
                  <a:schemeClr val="tx2"/>
                </a:solidFill>
              </a:rPr>
              <a:t> </a:t>
            </a:r>
            <a:r>
              <a:rPr lang="en-US" sz="1200" dirty="0" err="1">
                <a:solidFill>
                  <a:schemeClr val="tx2"/>
                </a:solidFill>
              </a:rPr>
              <a:t>impreuna</a:t>
            </a:r>
            <a:r>
              <a:rPr lang="en-US" sz="1200" dirty="0">
                <a:solidFill>
                  <a:schemeClr val="tx2"/>
                </a:solidFill>
              </a:rPr>
              <a:t> cu upgrade-ul </a:t>
            </a:r>
            <a:r>
              <a:rPr lang="en-US" sz="1200" dirty="0" err="1">
                <a:solidFill>
                  <a:schemeClr val="tx2"/>
                </a:solidFill>
              </a:rPr>
              <a:t>serverelor</a:t>
            </a:r>
            <a:r>
              <a:rPr lang="en-US" sz="1200" dirty="0">
                <a:solidFill>
                  <a:schemeClr val="tx2"/>
                </a:solidFill>
              </a:rPr>
              <a:t> si </a:t>
            </a:r>
            <a:r>
              <a:rPr lang="en-US" sz="1200" dirty="0" err="1">
                <a:solidFill>
                  <a:schemeClr val="tx2"/>
                </a:solidFill>
              </a:rPr>
              <a:t>aplicatiilor</a:t>
            </a:r>
            <a:r>
              <a:rPr lang="en-US" sz="1200" dirty="0">
                <a:solidFill>
                  <a:schemeClr val="tx2"/>
                </a:solidFill>
              </a:rPr>
              <a:t> </a:t>
            </a:r>
            <a:r>
              <a:rPr lang="en-US" sz="1200" dirty="0" err="1">
                <a:solidFill>
                  <a:schemeClr val="tx2"/>
                </a:solidFill>
              </a:rPr>
              <a:t>specializate</a:t>
            </a:r>
            <a:r>
              <a:rPr lang="en-US" sz="1200" dirty="0">
                <a:solidFill>
                  <a:schemeClr val="tx2"/>
                </a:solidFill>
              </a:rPr>
              <a:t> de </a:t>
            </a:r>
            <a:r>
              <a:rPr lang="en-US" sz="1200" dirty="0" err="1">
                <a:solidFill>
                  <a:schemeClr val="tx2"/>
                </a:solidFill>
              </a:rPr>
              <a:t>procesare</a:t>
            </a:r>
            <a:r>
              <a:rPr lang="en-US" sz="1200" dirty="0">
                <a:solidFill>
                  <a:schemeClr val="tx2"/>
                </a:solidFill>
              </a:rPr>
              <a:t> a </a:t>
            </a:r>
            <a:r>
              <a:rPr lang="en-US" sz="1200" dirty="0" err="1">
                <a:solidFill>
                  <a:schemeClr val="tx2"/>
                </a:solidFill>
              </a:rPr>
              <a:t>datelor</a:t>
            </a:r>
            <a:r>
              <a:rPr lang="en-US" sz="1200" dirty="0">
                <a:solidFill>
                  <a:schemeClr val="tx2"/>
                </a:solidFill>
              </a:rPr>
              <a:t> </a:t>
            </a:r>
            <a:r>
              <a:rPr lang="en-US" sz="1200" dirty="0">
                <a:solidFill>
                  <a:srgbClr val="FF0000"/>
                </a:solidFill>
              </a:rPr>
              <a:t>se </a:t>
            </a:r>
            <a:r>
              <a:rPr lang="en-US" sz="1200" dirty="0" err="1">
                <a:solidFill>
                  <a:srgbClr val="FF0000"/>
                </a:solidFill>
              </a:rPr>
              <a:t>va</a:t>
            </a:r>
            <a:r>
              <a:rPr lang="en-US" sz="1200" dirty="0">
                <a:solidFill>
                  <a:srgbClr val="FF0000"/>
                </a:solidFill>
              </a:rPr>
              <a:t> </a:t>
            </a:r>
            <a:r>
              <a:rPr lang="en-US" sz="1200" dirty="0" err="1">
                <a:solidFill>
                  <a:srgbClr val="FF0000"/>
                </a:solidFill>
              </a:rPr>
              <a:t>asigura</a:t>
            </a:r>
            <a:r>
              <a:rPr lang="en-US" sz="1200" dirty="0">
                <a:solidFill>
                  <a:srgbClr val="FF0000"/>
                </a:solidFill>
              </a:rPr>
              <a:t> </a:t>
            </a:r>
            <a:r>
              <a:rPr lang="en-US" sz="1200" dirty="0" err="1">
                <a:solidFill>
                  <a:srgbClr val="FF0000"/>
                </a:solidFill>
              </a:rPr>
              <a:t>continuitatea</a:t>
            </a:r>
            <a:r>
              <a:rPr lang="en-US" sz="1200" dirty="0">
                <a:solidFill>
                  <a:srgbClr val="FF0000"/>
                </a:solidFill>
              </a:rPr>
              <a:t> </a:t>
            </a:r>
            <a:r>
              <a:rPr lang="en-US" sz="1200" dirty="0" err="1">
                <a:solidFill>
                  <a:srgbClr val="FF0000"/>
                </a:solidFill>
              </a:rPr>
              <a:t>furnizarii</a:t>
            </a:r>
            <a:r>
              <a:rPr lang="en-US" sz="1200" dirty="0">
                <a:solidFill>
                  <a:srgbClr val="FF0000"/>
                </a:solidFill>
              </a:rPr>
              <a:t> de date radar, in </a:t>
            </a:r>
            <a:r>
              <a:rPr lang="en-US" sz="1200" dirty="0" err="1">
                <a:solidFill>
                  <a:srgbClr val="FF0000"/>
                </a:solidFill>
              </a:rPr>
              <a:t>regim</a:t>
            </a:r>
            <a:r>
              <a:rPr lang="en-US" sz="1200" dirty="0">
                <a:solidFill>
                  <a:srgbClr val="FF0000"/>
                </a:solidFill>
              </a:rPr>
              <a:t> </a:t>
            </a:r>
            <a:r>
              <a:rPr lang="en-US" sz="1200" dirty="0" err="1">
                <a:solidFill>
                  <a:srgbClr val="FF0000"/>
                </a:solidFill>
              </a:rPr>
              <a:t>operativ</a:t>
            </a:r>
            <a:r>
              <a:rPr lang="en-US" sz="1200" dirty="0">
                <a:solidFill>
                  <a:srgbClr val="FF0000"/>
                </a:solidFill>
              </a:rPr>
              <a:t>, </a:t>
            </a:r>
            <a:r>
              <a:rPr lang="en-US" sz="1200" dirty="0" err="1">
                <a:solidFill>
                  <a:srgbClr val="FF0000"/>
                </a:solidFill>
              </a:rPr>
              <a:t>catre</a:t>
            </a:r>
            <a:r>
              <a:rPr lang="en-US" sz="1200" dirty="0">
                <a:solidFill>
                  <a:srgbClr val="FF0000"/>
                </a:solidFill>
              </a:rPr>
              <a:t> </a:t>
            </a:r>
            <a:r>
              <a:rPr lang="en-US" sz="1200" dirty="0" err="1">
                <a:solidFill>
                  <a:srgbClr val="FF0000"/>
                </a:solidFill>
              </a:rPr>
              <a:t>meteorologi</a:t>
            </a:r>
            <a:r>
              <a:rPr lang="en-US" sz="1200" dirty="0">
                <a:solidFill>
                  <a:srgbClr val="FF0000"/>
                </a:solidFill>
              </a:rPr>
              <a:t> si </a:t>
            </a:r>
            <a:r>
              <a:rPr lang="en-US" sz="1200" dirty="0" err="1">
                <a:solidFill>
                  <a:srgbClr val="FF0000"/>
                </a:solidFill>
              </a:rPr>
              <a:t>catre</a:t>
            </a:r>
            <a:r>
              <a:rPr lang="en-US" sz="1200" dirty="0">
                <a:solidFill>
                  <a:srgbClr val="FF0000"/>
                </a:solidFill>
              </a:rPr>
              <a:t> </a:t>
            </a:r>
            <a:r>
              <a:rPr lang="en-US" sz="1200" dirty="0" err="1">
                <a:solidFill>
                  <a:srgbClr val="FF0000"/>
                </a:solidFill>
              </a:rPr>
              <a:t>utilizatorii</a:t>
            </a:r>
            <a:r>
              <a:rPr lang="en-US" sz="1200" dirty="0">
                <a:solidFill>
                  <a:srgbClr val="FF0000"/>
                </a:solidFill>
              </a:rPr>
              <a:t> </a:t>
            </a:r>
            <a:r>
              <a:rPr lang="en-US" sz="1200" dirty="0" err="1">
                <a:solidFill>
                  <a:srgbClr val="FF0000"/>
                </a:solidFill>
              </a:rPr>
              <a:t>specializati</a:t>
            </a:r>
            <a:r>
              <a:rPr lang="en-US" sz="1200" dirty="0">
                <a:solidFill>
                  <a:srgbClr val="FF0000"/>
                </a:solidFill>
              </a:rPr>
              <a:t> (de </a:t>
            </a:r>
            <a:r>
              <a:rPr lang="en-US" sz="1200" dirty="0" err="1">
                <a:solidFill>
                  <a:srgbClr val="FF0000"/>
                </a:solidFill>
              </a:rPr>
              <a:t>exemplu</a:t>
            </a:r>
            <a:r>
              <a:rPr lang="en-US" sz="1200" dirty="0">
                <a:solidFill>
                  <a:srgbClr val="FF0000"/>
                </a:solidFill>
              </a:rPr>
              <a:t>, </a:t>
            </a:r>
            <a:r>
              <a:rPr lang="en-US" sz="1200" dirty="0" err="1">
                <a:solidFill>
                  <a:srgbClr val="FF0000"/>
                </a:solidFill>
              </a:rPr>
              <a:t>autoritati</a:t>
            </a:r>
            <a:r>
              <a:rPr lang="en-US" sz="1200" dirty="0">
                <a:solidFill>
                  <a:srgbClr val="FF0000"/>
                </a:solidFill>
              </a:rPr>
              <a:t> </a:t>
            </a:r>
            <a:r>
              <a:rPr lang="en-US" sz="1200" dirty="0" err="1">
                <a:solidFill>
                  <a:srgbClr val="FF0000"/>
                </a:solidFill>
              </a:rPr>
              <a:t>centrale</a:t>
            </a:r>
            <a:r>
              <a:rPr lang="en-US" sz="1200" dirty="0">
                <a:solidFill>
                  <a:srgbClr val="FF0000"/>
                </a:solidFill>
              </a:rPr>
              <a:t> cu </a:t>
            </a:r>
            <a:r>
              <a:rPr lang="en-US" sz="1200" dirty="0" err="1">
                <a:solidFill>
                  <a:srgbClr val="FF0000"/>
                </a:solidFill>
              </a:rPr>
              <a:t>rol</a:t>
            </a:r>
            <a:r>
              <a:rPr lang="en-US" sz="1200" dirty="0">
                <a:solidFill>
                  <a:srgbClr val="FF0000"/>
                </a:solidFill>
              </a:rPr>
              <a:t> </a:t>
            </a:r>
            <a:r>
              <a:rPr lang="en-US" sz="1200" dirty="0" err="1">
                <a:solidFill>
                  <a:srgbClr val="FF0000"/>
                </a:solidFill>
              </a:rPr>
              <a:t>decizional</a:t>
            </a:r>
            <a:r>
              <a:rPr lang="en-US" sz="1200" dirty="0">
                <a:solidFill>
                  <a:srgbClr val="FF0000"/>
                </a:solidFill>
              </a:rPr>
              <a:t> in </a:t>
            </a:r>
            <a:r>
              <a:rPr lang="en-US" sz="1200" dirty="0" err="1">
                <a:solidFill>
                  <a:srgbClr val="FF0000"/>
                </a:solidFill>
              </a:rPr>
              <a:t>prevenirea</a:t>
            </a:r>
            <a:r>
              <a:rPr lang="en-US" sz="1200" dirty="0">
                <a:solidFill>
                  <a:srgbClr val="FF0000"/>
                </a:solidFill>
              </a:rPr>
              <a:t> si </a:t>
            </a:r>
            <a:r>
              <a:rPr lang="en-US" sz="1200" dirty="0" err="1">
                <a:solidFill>
                  <a:srgbClr val="FF0000"/>
                </a:solidFill>
              </a:rPr>
              <a:t>gestionarea</a:t>
            </a:r>
            <a:r>
              <a:rPr lang="en-US" sz="1200" dirty="0">
                <a:solidFill>
                  <a:srgbClr val="FF0000"/>
                </a:solidFill>
              </a:rPr>
              <a:t> </a:t>
            </a:r>
            <a:r>
              <a:rPr lang="en-US" sz="1200" dirty="0" err="1">
                <a:solidFill>
                  <a:srgbClr val="FF0000"/>
                </a:solidFill>
              </a:rPr>
              <a:t>situatiilor</a:t>
            </a:r>
            <a:r>
              <a:rPr lang="en-US" sz="1200" dirty="0">
                <a:solidFill>
                  <a:srgbClr val="FF0000"/>
                </a:solidFill>
              </a:rPr>
              <a:t> de </a:t>
            </a:r>
            <a:r>
              <a:rPr lang="en-US" sz="1200" dirty="0" err="1">
                <a:solidFill>
                  <a:srgbClr val="FF0000"/>
                </a:solidFill>
              </a:rPr>
              <a:t>urgenta</a:t>
            </a:r>
            <a:r>
              <a:rPr lang="en-US" sz="1200" dirty="0">
                <a:solidFill>
                  <a:srgbClr val="FF0000"/>
                </a:solidFill>
              </a:rPr>
              <a:t>).</a:t>
            </a:r>
          </a:p>
          <a:p>
            <a:pPr algn="just">
              <a:spcBef>
                <a:spcPts val="0"/>
              </a:spcBef>
            </a:pPr>
            <a:endParaRPr lang="en-US" sz="1400" dirty="0">
              <a:solidFill>
                <a:schemeClr val="tx2"/>
              </a:solidFill>
            </a:endParaRPr>
          </a:p>
          <a:p>
            <a:pPr algn="just">
              <a:spcBef>
                <a:spcPts val="0"/>
              </a:spcBef>
            </a:pPr>
            <a:endParaRPr lang="en-US" sz="1400" dirty="0">
              <a:solidFill>
                <a:schemeClr val="tx2"/>
              </a:solidFill>
            </a:endParaRPr>
          </a:p>
          <a:p>
            <a:pPr marL="742950" lvl="1" indent="-285750" algn="just">
              <a:spcBef>
                <a:spcPts val="0"/>
              </a:spcBef>
              <a:buFont typeface="Arial" panose="020B0604020202020204" pitchFamily="34" charset="0"/>
              <a:buChar char="•"/>
            </a:pPr>
            <a:endParaRPr lang="en-US" sz="1400"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1071496166"/>
              </p:ext>
            </p:extLst>
          </p:nvPr>
        </p:nvGraphicFramePr>
        <p:xfrm>
          <a:off x="1923784" y="131715"/>
          <a:ext cx="1190625" cy="1190625"/>
        </p:xfrm>
        <a:graphic>
          <a:graphicData uri="http://schemas.openxmlformats.org/presentationml/2006/ole">
            <mc:AlternateContent xmlns:mc="http://schemas.openxmlformats.org/markup-compatibility/2006">
              <mc:Choice xmlns:v="urn:schemas-microsoft-com:vml" Requires="v">
                <p:oleObj spid="_x0000_s9436"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784" y="131715"/>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403" y="312275"/>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1244588883"/>
              </p:ext>
            </p:extLst>
          </p:nvPr>
        </p:nvGraphicFramePr>
        <p:xfrm>
          <a:off x="6981498" y="116854"/>
          <a:ext cx="1209675" cy="1209675"/>
        </p:xfrm>
        <a:graphic>
          <a:graphicData uri="http://schemas.openxmlformats.org/presentationml/2006/ole">
            <mc:AlternateContent xmlns:mc="http://schemas.openxmlformats.org/markup-compatibility/2006">
              <mc:Choice xmlns:v="urn:schemas-microsoft-com:vml" Requires="v">
                <p:oleObj spid="_x0000_s9437"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1498" y="116854"/>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16174" y="6016647"/>
            <a:ext cx="513715" cy="493395"/>
          </a:xfrm>
          <a:prstGeom prst="rect">
            <a:avLst/>
          </a:prstGeom>
        </p:spPr>
      </p:pic>
      <p:graphicFrame>
        <p:nvGraphicFramePr>
          <p:cNvPr id="13" name="Group 61">
            <a:extLst>
              <a:ext uri="{FF2B5EF4-FFF2-40B4-BE49-F238E27FC236}">
                <a16:creationId xmlns:a16="http://schemas.microsoft.com/office/drawing/2014/main" id="{D6418C79-7F18-479E-8C15-FF921F603547}"/>
              </a:ext>
            </a:extLst>
          </p:cNvPr>
          <p:cNvGraphicFramePr>
            <a:graphicFrameLocks/>
          </p:cNvGraphicFramePr>
          <p:nvPr>
            <p:extLst>
              <p:ext uri="{D42A27DB-BD31-4B8C-83A1-F6EECF244321}">
                <p14:modId xmlns:p14="http://schemas.microsoft.com/office/powerpoint/2010/main" val="4146366187"/>
              </p:ext>
            </p:extLst>
          </p:nvPr>
        </p:nvGraphicFramePr>
        <p:xfrm>
          <a:off x="8494037" y="3164819"/>
          <a:ext cx="3569854" cy="3547797"/>
        </p:xfrm>
        <a:graphic>
          <a:graphicData uri="http://schemas.openxmlformats.org/drawingml/2006/table">
            <a:tbl>
              <a:tblPr/>
              <a:tblGrid>
                <a:gridCol w="589877">
                  <a:extLst>
                    <a:ext uri="{9D8B030D-6E8A-4147-A177-3AD203B41FA5}">
                      <a16:colId xmlns:a16="http://schemas.microsoft.com/office/drawing/2014/main" val="20000"/>
                    </a:ext>
                  </a:extLst>
                </a:gridCol>
                <a:gridCol w="786505">
                  <a:extLst>
                    <a:ext uri="{9D8B030D-6E8A-4147-A177-3AD203B41FA5}">
                      <a16:colId xmlns:a16="http://schemas.microsoft.com/office/drawing/2014/main" val="20001"/>
                    </a:ext>
                  </a:extLst>
                </a:gridCol>
                <a:gridCol w="716593">
                  <a:extLst>
                    <a:ext uri="{9D8B030D-6E8A-4147-A177-3AD203B41FA5}">
                      <a16:colId xmlns:a16="http://schemas.microsoft.com/office/drawing/2014/main" val="20002"/>
                    </a:ext>
                  </a:extLst>
                </a:gridCol>
                <a:gridCol w="1476879">
                  <a:extLst>
                    <a:ext uri="{9D8B030D-6E8A-4147-A177-3AD203B41FA5}">
                      <a16:colId xmlns:a16="http://schemas.microsoft.com/office/drawing/2014/main" val="20003"/>
                    </a:ext>
                  </a:extLst>
                </a:gridCol>
              </a:tblGrid>
              <a:tr h="41822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Site ID</a:t>
                      </a:r>
                      <a:endParaRPr kumimoji="0" lang="fr-FR"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Localitatea</a:t>
                      </a:r>
                      <a:endParaRPr kumimoji="0" lang="fr-FR"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rPr>
                        <a:t>Judet</a:t>
                      </a:r>
                      <a:endParaRPr kumimoji="0" lang="fr-FR" sz="900" b="0"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Tipul echipamentului</a:t>
                      </a:r>
                      <a:endParaRPr kumimoji="0" lang="fr-FR"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41687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Barn</a:t>
                      </a: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ova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Iasi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WSR-98D S-band (2912MHz)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41822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RDMD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Medgidia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Constanta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WSR-98D S-band (2965MHz)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41822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RDBB</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Bobohalma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Mures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WSR-98D S-band (2945MHz)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41687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RDTM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Timisoara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Timis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rPr>
                        <a:t>WSR-98D S-band (2935MHz)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41822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RDOD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Oradea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Bihor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rPr>
                        <a:t>WSR-98D S-band (2965MHz)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418226">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RDBU</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Bucuresti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rPr>
                        <a:t>Legacy C-band EEC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257161">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RDCV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Craiova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Dolj</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rPr>
                        <a:t>Legacy C-band EEC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r h="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RDOR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Oradea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Trebuchet MS" panose="020B0603020202020204" pitchFamily="34" charset="0"/>
                          <a:ea typeface="Times New Roman" pitchFamily="18" charset="0"/>
                          <a:cs typeface="Arial" charset="0"/>
                        </a:rPr>
                        <a:t>Bihor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de-DE" sz="900" b="0" i="0" u="none" strike="noStrike" cap="none" normalizeH="0" baseline="0" dirty="0">
                          <a:ln>
                            <a:noFill/>
                          </a:ln>
                          <a:solidFill>
                            <a:schemeClr val="tx1"/>
                          </a:solidFill>
                          <a:effectLst/>
                          <a:latin typeface="Trebuchet MS" panose="020B0603020202020204" pitchFamily="34" charset="0"/>
                          <a:ea typeface="Times New Roman" pitchFamily="18" charset="0"/>
                          <a:cs typeface="Arial" charset="0"/>
                        </a:rPr>
                        <a:t>Legacy C-band Gematronik</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bl>
          </a:graphicData>
        </a:graphic>
      </p:graphicFrame>
      <p:sp>
        <p:nvSpPr>
          <p:cNvPr id="4" name="Oval 3">
            <a:extLst>
              <a:ext uri="{FF2B5EF4-FFF2-40B4-BE49-F238E27FC236}">
                <a16:creationId xmlns:a16="http://schemas.microsoft.com/office/drawing/2014/main" id="{40C117A0-8CCA-4B02-AA74-634C7CC317E3}"/>
              </a:ext>
            </a:extLst>
          </p:cNvPr>
          <p:cNvSpPr/>
          <p:nvPr/>
        </p:nvSpPr>
        <p:spPr>
          <a:xfrm>
            <a:off x="8407326" y="4482643"/>
            <a:ext cx="3656565" cy="311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2C29FD-599F-4003-BFD1-B8D5C03FA6CD}"/>
              </a:ext>
            </a:extLst>
          </p:cNvPr>
          <p:cNvSpPr/>
          <p:nvPr/>
        </p:nvSpPr>
        <p:spPr>
          <a:xfrm>
            <a:off x="8338053" y="4875499"/>
            <a:ext cx="3656565" cy="311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7475C0-8DDD-4877-80DE-45EFF0D0E860}"/>
              </a:ext>
            </a:extLst>
          </p:cNvPr>
          <p:cNvSpPr/>
          <p:nvPr/>
        </p:nvSpPr>
        <p:spPr>
          <a:xfrm>
            <a:off x="8407325" y="5288102"/>
            <a:ext cx="3656565" cy="3543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B9D679-4B48-4725-B58D-B88DE2EAB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1850" y="961965"/>
            <a:ext cx="3042040" cy="2152068"/>
          </a:xfrm>
          <a:prstGeom prst="rect">
            <a:avLst/>
          </a:prstGeom>
          <a:ln>
            <a:solidFill>
              <a:srgbClr val="000000"/>
            </a:solidFill>
          </a:ln>
        </p:spPr>
      </p:pic>
      <p:sp>
        <p:nvSpPr>
          <p:cNvPr id="5" name="Oval 4">
            <a:extLst>
              <a:ext uri="{FF2B5EF4-FFF2-40B4-BE49-F238E27FC236}">
                <a16:creationId xmlns:a16="http://schemas.microsoft.com/office/drawing/2014/main" id="{177E31EB-3A3A-4A0D-AE3F-C42A0CEE547E}"/>
              </a:ext>
            </a:extLst>
          </p:cNvPr>
          <p:cNvSpPr/>
          <p:nvPr/>
        </p:nvSpPr>
        <p:spPr>
          <a:xfrm>
            <a:off x="9541164" y="1502464"/>
            <a:ext cx="323272" cy="169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7D4F9BC-EA29-45B5-A182-4BB9C999844D}"/>
              </a:ext>
            </a:extLst>
          </p:cNvPr>
          <p:cNvSpPr/>
          <p:nvPr/>
        </p:nvSpPr>
        <p:spPr>
          <a:xfrm>
            <a:off x="10117328" y="1773382"/>
            <a:ext cx="323272" cy="219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3A8D10-B296-4CDA-B906-02081B4FB5C0}"/>
              </a:ext>
            </a:extLst>
          </p:cNvPr>
          <p:cNvSpPr/>
          <p:nvPr/>
        </p:nvSpPr>
        <p:spPr>
          <a:xfrm>
            <a:off x="9334698" y="1966735"/>
            <a:ext cx="323272" cy="1774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96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911595" y="1501839"/>
            <a:ext cx="8601682" cy="800091"/>
          </a:xfrm>
        </p:spPr>
        <p:txBody>
          <a:bodyPr/>
          <a:lstStyle/>
          <a:p>
            <a:pPr algn="ctr"/>
            <a:r>
              <a:rPr lang="en-US" sz="1400" b="1" dirty="0">
                <a:solidFill>
                  <a:schemeClr val="accent2">
                    <a:lumMod val="75000"/>
                  </a:schemeClr>
                </a:solidFill>
              </a:rPr>
              <a:t>II. DEZVOLTAREA SISTEMULUI NATIONAL DE MONITORIZARE SI AVERTIZARE A FENOMENELOR METEOROLOGICE PERICULOASE PENTRU ASIGURAREA PROTECTIEI VIETII SI A BUNURILOR MATERIALE  Cod SMIS 2014+ 127994, POIM 2014 - 2020</a:t>
            </a: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152350" y="2415674"/>
            <a:ext cx="7857304" cy="3343562"/>
          </a:xfrm>
          <a:ln>
            <a:solidFill>
              <a:srgbClr val="000000"/>
            </a:solidFill>
          </a:ln>
        </p:spPr>
        <p:txBody>
          <a:bodyPr>
            <a:normAutofit fontScale="92500"/>
          </a:bodyPr>
          <a:lstStyle/>
          <a:p>
            <a:pPr algn="just">
              <a:spcBef>
                <a:spcPts val="0"/>
              </a:spcBef>
            </a:pPr>
            <a:endParaRPr lang="en-US" sz="1400" dirty="0">
              <a:solidFill>
                <a:schemeClr val="tx2"/>
              </a:solidFill>
            </a:endParaRPr>
          </a:p>
          <a:p>
            <a:pPr marL="285750" lvl="0" indent="-285750" algn="just">
              <a:lnSpc>
                <a:spcPct val="115000"/>
              </a:lnSpc>
              <a:spcBef>
                <a:spcPts val="0"/>
              </a:spcBef>
              <a:buFont typeface="Wingdings" pitchFamily="2" charset="2"/>
              <a:buChar char="Ø"/>
              <a:tabLst>
                <a:tab pos="171450" algn="l"/>
              </a:tabLst>
            </a:pPr>
            <a:r>
              <a:rPr lang="en-US" sz="1600" b="1" cap="all" dirty="0">
                <a:solidFill>
                  <a:srgbClr val="0070C0"/>
                </a:solidFill>
              </a:rPr>
              <a:t>OBIECTIVUL 2: </a:t>
            </a:r>
            <a:r>
              <a:rPr lang="en-US" sz="1600" dirty="0">
                <a:solidFill>
                  <a:schemeClr val="tx2"/>
                </a:solidFill>
              </a:rPr>
              <a:t>U</a:t>
            </a:r>
            <a:r>
              <a:rPr lang="ro-RO" sz="1600" dirty="0">
                <a:solidFill>
                  <a:schemeClr val="tx2"/>
                </a:solidFill>
              </a:rPr>
              <a:t>pgrade-ul retelei actuale de statii meteorologice automate</a:t>
            </a:r>
            <a:endParaRPr lang="en-US" sz="1600" dirty="0">
              <a:solidFill>
                <a:schemeClr val="tx2"/>
              </a:solidFill>
            </a:endParaRPr>
          </a:p>
          <a:p>
            <a:pPr marL="285750" lvl="0" indent="-285750" algn="just">
              <a:lnSpc>
                <a:spcPct val="115000"/>
              </a:lnSpc>
              <a:spcBef>
                <a:spcPts val="0"/>
              </a:spcBef>
              <a:buFont typeface="Wingdings" pitchFamily="2" charset="2"/>
              <a:buChar char="Ø"/>
              <a:tabLst>
                <a:tab pos="171450" algn="l"/>
              </a:tabLst>
            </a:pPr>
            <a:endParaRPr lang="en-US" sz="1600" dirty="0">
              <a:solidFill>
                <a:schemeClr val="tx2"/>
              </a:solidFill>
            </a:endParaRPr>
          </a:p>
          <a:p>
            <a:pPr marL="742950" lvl="1" indent="-285750" algn="just">
              <a:spcBef>
                <a:spcPts val="0"/>
              </a:spcBef>
              <a:buFont typeface="Wingdings" panose="05000000000000000000" pitchFamily="2" charset="2"/>
              <a:buChar char="Ø"/>
            </a:pPr>
            <a:r>
              <a:rPr lang="en-US" dirty="0" err="1">
                <a:solidFill>
                  <a:schemeClr val="tx2"/>
                </a:solidFill>
              </a:rPr>
              <a:t>Valoare</a:t>
            </a:r>
            <a:r>
              <a:rPr lang="en-US" dirty="0">
                <a:solidFill>
                  <a:schemeClr val="tx2"/>
                </a:solidFill>
              </a:rPr>
              <a:t> </a:t>
            </a:r>
            <a:r>
              <a:rPr lang="en-US" dirty="0" err="1">
                <a:solidFill>
                  <a:schemeClr val="tx2"/>
                </a:solidFill>
              </a:rPr>
              <a:t>bugetata</a:t>
            </a:r>
            <a:r>
              <a:rPr lang="en-US" dirty="0">
                <a:solidFill>
                  <a:schemeClr val="tx2"/>
                </a:solidFill>
              </a:rPr>
              <a:t>: </a:t>
            </a:r>
            <a:r>
              <a:rPr lang="en-US" b="1" dirty="0">
                <a:solidFill>
                  <a:srgbClr val="7030A0"/>
                </a:solidFill>
              </a:rPr>
              <a:t>4.334.177,54 LEI</a:t>
            </a:r>
          </a:p>
          <a:p>
            <a:pPr marL="742950" lvl="1" indent="-285750" algn="just">
              <a:spcBef>
                <a:spcPts val="0"/>
              </a:spcBef>
              <a:buFont typeface="Wingdings" panose="05000000000000000000" pitchFamily="2" charset="2"/>
              <a:buChar char="Ø"/>
            </a:pPr>
            <a:r>
              <a:rPr lang="en-US" dirty="0" err="1">
                <a:solidFill>
                  <a:schemeClr val="tx2"/>
                </a:solidFill>
              </a:rPr>
              <a:t>Durata</a:t>
            </a:r>
            <a:r>
              <a:rPr lang="en-US" dirty="0">
                <a:solidFill>
                  <a:schemeClr val="tx2"/>
                </a:solidFill>
              </a:rPr>
              <a:t> contract: 9 </a:t>
            </a:r>
            <a:r>
              <a:rPr lang="en-US" dirty="0" err="1">
                <a:solidFill>
                  <a:schemeClr val="tx2"/>
                </a:solidFill>
              </a:rPr>
              <a:t>luni</a:t>
            </a:r>
            <a:r>
              <a:rPr lang="en-US" dirty="0">
                <a:solidFill>
                  <a:schemeClr val="tx2"/>
                </a:solidFill>
              </a:rPr>
              <a:t> – </a:t>
            </a:r>
            <a:r>
              <a:rPr lang="en-US" dirty="0" err="1">
                <a:solidFill>
                  <a:schemeClr val="tx2"/>
                </a:solidFill>
              </a:rPr>
              <a:t>aprilie</a:t>
            </a:r>
            <a:r>
              <a:rPr lang="en-US" dirty="0">
                <a:solidFill>
                  <a:schemeClr val="tx2"/>
                </a:solidFill>
              </a:rPr>
              <a:t> 2019 – </a:t>
            </a:r>
            <a:r>
              <a:rPr lang="en-US" dirty="0" err="1">
                <a:solidFill>
                  <a:schemeClr val="tx2"/>
                </a:solidFill>
              </a:rPr>
              <a:t>decembrie</a:t>
            </a:r>
            <a:r>
              <a:rPr lang="en-US" dirty="0">
                <a:solidFill>
                  <a:schemeClr val="tx2"/>
                </a:solidFill>
              </a:rPr>
              <a:t> 2019</a:t>
            </a:r>
          </a:p>
          <a:p>
            <a:pPr marL="742950" lvl="1" indent="-285750" algn="just">
              <a:spcBef>
                <a:spcPts val="0"/>
              </a:spcBef>
              <a:buFont typeface="Wingdings" panose="05000000000000000000" pitchFamily="2" charset="2"/>
              <a:buChar char="Ø"/>
            </a:pPr>
            <a:r>
              <a:rPr lang="en-US" dirty="0" err="1">
                <a:solidFill>
                  <a:schemeClr val="tx2"/>
                </a:solidFill>
              </a:rPr>
              <a:t>Stadiu</a:t>
            </a:r>
            <a:r>
              <a:rPr lang="en-US" dirty="0">
                <a:solidFill>
                  <a:schemeClr val="tx2"/>
                </a:solidFill>
              </a:rPr>
              <a:t>: </a:t>
            </a:r>
            <a:r>
              <a:rPr lang="en-US" dirty="0" err="1">
                <a:solidFill>
                  <a:srgbClr val="FF0000"/>
                </a:solidFill>
              </a:rPr>
              <a:t>obiectiv</a:t>
            </a:r>
            <a:r>
              <a:rPr lang="en-US" dirty="0">
                <a:solidFill>
                  <a:srgbClr val="FF0000"/>
                </a:solidFill>
              </a:rPr>
              <a:t> </a:t>
            </a:r>
            <a:r>
              <a:rPr lang="en-US" dirty="0" err="1">
                <a:solidFill>
                  <a:srgbClr val="FF0000"/>
                </a:solidFill>
              </a:rPr>
              <a:t>finalizat</a:t>
            </a:r>
            <a:endParaRPr lang="en-US" dirty="0">
              <a:solidFill>
                <a:srgbClr val="FF0000"/>
              </a:solidFill>
            </a:endParaRPr>
          </a:p>
          <a:p>
            <a:pPr marL="742950" lvl="1" indent="-285750" algn="just">
              <a:spcBef>
                <a:spcPts val="0"/>
              </a:spcBef>
              <a:buFont typeface="Wingdings" panose="05000000000000000000" pitchFamily="2" charset="2"/>
              <a:buChar char="Ø"/>
            </a:pPr>
            <a:r>
              <a:rPr lang="en-US" dirty="0" err="1">
                <a:solidFill>
                  <a:schemeClr val="tx2"/>
                </a:solidFill>
              </a:rPr>
              <a:t>Descriere</a:t>
            </a:r>
            <a:r>
              <a:rPr lang="en-US" dirty="0">
                <a:solidFill>
                  <a:schemeClr val="tx2"/>
                </a:solidFill>
              </a:rPr>
              <a:t>: </a:t>
            </a:r>
          </a:p>
          <a:p>
            <a:pPr marL="1200150" lvl="2" indent="-285750" algn="just">
              <a:spcBef>
                <a:spcPts val="0"/>
              </a:spcBef>
              <a:buFont typeface="Arial" panose="020B0604020202020204" pitchFamily="34" charset="0"/>
              <a:buChar char="•"/>
            </a:pPr>
            <a:r>
              <a:rPr lang="en-US" sz="1600" dirty="0" err="1">
                <a:solidFill>
                  <a:srgbClr val="FF0000"/>
                </a:solidFill>
              </a:rPr>
              <a:t>Retehnologizarea</a:t>
            </a:r>
            <a:r>
              <a:rPr lang="en-US" sz="1600" dirty="0">
                <a:solidFill>
                  <a:srgbClr val="FF0000"/>
                </a:solidFill>
              </a:rPr>
              <a:t> </a:t>
            </a:r>
            <a:r>
              <a:rPr lang="en-US" sz="1600" dirty="0" err="1">
                <a:solidFill>
                  <a:srgbClr val="FF0000"/>
                </a:solidFill>
              </a:rPr>
              <a:t>unui</a:t>
            </a:r>
            <a:r>
              <a:rPr lang="en-US" sz="1600" dirty="0">
                <a:solidFill>
                  <a:srgbClr val="FF0000"/>
                </a:solidFill>
              </a:rPr>
              <a:t> </a:t>
            </a:r>
            <a:r>
              <a:rPr lang="en-US" sz="1600" dirty="0" err="1">
                <a:solidFill>
                  <a:srgbClr val="FF0000"/>
                </a:solidFill>
              </a:rPr>
              <a:t>număr</a:t>
            </a:r>
            <a:r>
              <a:rPr lang="en-US" sz="1600" dirty="0">
                <a:solidFill>
                  <a:srgbClr val="FF0000"/>
                </a:solidFill>
              </a:rPr>
              <a:t> de </a:t>
            </a:r>
            <a:r>
              <a:rPr lang="en-US" sz="1600" b="1" dirty="0">
                <a:solidFill>
                  <a:srgbClr val="FF0000"/>
                </a:solidFill>
              </a:rPr>
              <a:t>45 de </a:t>
            </a:r>
            <a:r>
              <a:rPr lang="en-US" sz="1600" b="1" dirty="0" err="1">
                <a:solidFill>
                  <a:srgbClr val="FF0000"/>
                </a:solidFill>
              </a:rPr>
              <a:t>stații</a:t>
            </a:r>
            <a:r>
              <a:rPr lang="en-US" sz="1600" b="1" dirty="0">
                <a:solidFill>
                  <a:srgbClr val="FF0000"/>
                </a:solidFill>
              </a:rPr>
              <a:t> </a:t>
            </a:r>
            <a:r>
              <a:rPr lang="en-US" sz="1600" b="1" dirty="0" err="1">
                <a:solidFill>
                  <a:srgbClr val="FF0000"/>
                </a:solidFill>
              </a:rPr>
              <a:t>meteorologice</a:t>
            </a:r>
            <a:r>
              <a:rPr lang="en-US" sz="1600" b="1" dirty="0">
                <a:solidFill>
                  <a:srgbClr val="FF0000"/>
                </a:solidFill>
              </a:rPr>
              <a:t> automate </a:t>
            </a:r>
            <a:r>
              <a:rPr lang="en-US" sz="1600" dirty="0">
                <a:solidFill>
                  <a:schemeClr val="tx2"/>
                </a:solidFill>
              </a:rPr>
              <a:t>din </a:t>
            </a:r>
            <a:r>
              <a:rPr lang="en-US" sz="1600" dirty="0" err="1">
                <a:solidFill>
                  <a:schemeClr val="tx2"/>
                </a:solidFill>
              </a:rPr>
              <a:t>cadrul</a:t>
            </a:r>
            <a:r>
              <a:rPr lang="en-US" sz="1600" dirty="0">
                <a:solidFill>
                  <a:schemeClr val="tx2"/>
                </a:solidFill>
              </a:rPr>
              <a:t> </a:t>
            </a:r>
            <a:r>
              <a:rPr lang="en-US" sz="1600" dirty="0" err="1">
                <a:solidFill>
                  <a:schemeClr val="tx2"/>
                </a:solidFill>
              </a:rPr>
              <a:t>Rețelei</a:t>
            </a:r>
            <a:r>
              <a:rPr lang="en-US" sz="1600" dirty="0">
                <a:solidFill>
                  <a:schemeClr val="tx2"/>
                </a:solidFill>
              </a:rPr>
              <a:t> </a:t>
            </a:r>
            <a:r>
              <a:rPr lang="en-US" sz="1600" dirty="0" err="1">
                <a:solidFill>
                  <a:schemeClr val="tx2"/>
                </a:solidFill>
              </a:rPr>
              <a:t>Naționale</a:t>
            </a:r>
            <a:r>
              <a:rPr lang="en-US" sz="1600" dirty="0">
                <a:solidFill>
                  <a:schemeClr val="tx2"/>
                </a:solidFill>
              </a:rPr>
              <a:t> de </a:t>
            </a:r>
            <a:r>
              <a:rPr lang="en-US" sz="1600" dirty="0" err="1">
                <a:solidFill>
                  <a:schemeClr val="tx2"/>
                </a:solidFill>
              </a:rPr>
              <a:t>Stații</a:t>
            </a:r>
            <a:r>
              <a:rPr lang="en-US" sz="1600" dirty="0">
                <a:solidFill>
                  <a:schemeClr val="tx2"/>
                </a:solidFill>
              </a:rPr>
              <a:t> </a:t>
            </a:r>
            <a:r>
              <a:rPr lang="en-US" sz="1600" dirty="0" err="1">
                <a:solidFill>
                  <a:schemeClr val="tx2"/>
                </a:solidFill>
              </a:rPr>
              <a:t>Meteorologice</a:t>
            </a:r>
            <a:r>
              <a:rPr lang="en-US" sz="1600" dirty="0">
                <a:solidFill>
                  <a:schemeClr val="tx2"/>
                </a:solidFill>
              </a:rPr>
              <a:t> Automate, care </a:t>
            </a:r>
            <a:r>
              <a:rPr lang="en-US" sz="1600" dirty="0" err="1">
                <a:solidFill>
                  <a:schemeClr val="tx2"/>
                </a:solidFill>
              </a:rPr>
              <a:t>să</a:t>
            </a:r>
            <a:r>
              <a:rPr lang="en-US" sz="1600" dirty="0">
                <a:solidFill>
                  <a:schemeClr val="tx2"/>
                </a:solidFill>
              </a:rPr>
              <a:t> </a:t>
            </a:r>
            <a:r>
              <a:rPr lang="en-US" sz="1600" dirty="0" err="1">
                <a:solidFill>
                  <a:schemeClr val="tx2"/>
                </a:solidFill>
              </a:rPr>
              <a:t>funcționeze</a:t>
            </a:r>
            <a:r>
              <a:rPr lang="en-US" sz="1600" dirty="0">
                <a:solidFill>
                  <a:schemeClr val="tx2"/>
                </a:solidFill>
              </a:rPr>
              <a:t> la </a:t>
            </a:r>
            <a:r>
              <a:rPr lang="en-US" sz="1600" dirty="0" err="1">
                <a:solidFill>
                  <a:schemeClr val="tx2"/>
                </a:solidFill>
              </a:rPr>
              <a:t>nivelul</a:t>
            </a:r>
            <a:r>
              <a:rPr lang="en-US" sz="1600" dirty="0">
                <a:solidFill>
                  <a:schemeClr val="tx2"/>
                </a:solidFill>
              </a:rPr>
              <a:t> actual de </a:t>
            </a:r>
            <a:r>
              <a:rPr lang="en-US" sz="1600" dirty="0" err="1">
                <a:solidFill>
                  <a:schemeClr val="tx2"/>
                </a:solidFill>
              </a:rPr>
              <a:t>performanță</a:t>
            </a:r>
            <a:r>
              <a:rPr lang="en-US" sz="1600" dirty="0">
                <a:solidFill>
                  <a:schemeClr val="tx2"/>
                </a:solidFill>
              </a:rPr>
              <a:t> </a:t>
            </a:r>
            <a:r>
              <a:rPr lang="en-US" sz="1600" dirty="0" err="1">
                <a:solidFill>
                  <a:schemeClr val="tx2"/>
                </a:solidFill>
              </a:rPr>
              <a:t>internațională</a:t>
            </a:r>
            <a:r>
              <a:rPr lang="en-US" sz="1600" dirty="0">
                <a:solidFill>
                  <a:schemeClr val="tx2"/>
                </a:solidFill>
              </a:rPr>
              <a:t> </a:t>
            </a:r>
            <a:r>
              <a:rPr lang="en-US" sz="1600" dirty="0" err="1">
                <a:solidFill>
                  <a:schemeClr val="tx2"/>
                </a:solidFill>
              </a:rPr>
              <a:t>în</a:t>
            </a:r>
            <a:r>
              <a:rPr lang="en-US" sz="1600" dirty="0">
                <a:solidFill>
                  <a:schemeClr val="tx2"/>
                </a:solidFill>
              </a:rPr>
              <a:t> </a:t>
            </a:r>
            <a:r>
              <a:rPr lang="en-US" sz="1600" dirty="0" err="1">
                <a:solidFill>
                  <a:schemeClr val="tx2"/>
                </a:solidFill>
              </a:rPr>
              <a:t>domeniu</a:t>
            </a:r>
            <a:r>
              <a:rPr lang="en-US" sz="1600" dirty="0">
                <a:solidFill>
                  <a:schemeClr val="tx2"/>
                </a:solidFill>
              </a:rPr>
              <a:t> </a:t>
            </a:r>
            <a:r>
              <a:rPr lang="en-US" sz="1600" dirty="0" err="1">
                <a:solidFill>
                  <a:schemeClr val="tx2"/>
                </a:solidFill>
              </a:rPr>
              <a:t>și</a:t>
            </a:r>
            <a:r>
              <a:rPr lang="en-US" sz="1600" dirty="0">
                <a:solidFill>
                  <a:schemeClr val="tx2"/>
                </a:solidFill>
              </a:rPr>
              <a:t> </a:t>
            </a:r>
            <a:r>
              <a:rPr lang="en-US" sz="1600" dirty="0" err="1">
                <a:solidFill>
                  <a:schemeClr val="tx2"/>
                </a:solidFill>
              </a:rPr>
              <a:t>în</a:t>
            </a:r>
            <a:r>
              <a:rPr lang="en-US" sz="1600" dirty="0">
                <a:solidFill>
                  <a:schemeClr val="tx2"/>
                </a:solidFill>
              </a:rPr>
              <a:t> </a:t>
            </a:r>
            <a:r>
              <a:rPr lang="en-US" sz="1600" dirty="0" err="1">
                <a:solidFill>
                  <a:schemeClr val="tx2"/>
                </a:solidFill>
              </a:rPr>
              <a:t>acord</a:t>
            </a:r>
            <a:r>
              <a:rPr lang="en-US" sz="1600" dirty="0">
                <a:solidFill>
                  <a:schemeClr val="tx2"/>
                </a:solidFill>
              </a:rPr>
              <a:t> cu </a:t>
            </a:r>
            <a:r>
              <a:rPr lang="en-US" sz="1600" dirty="0" err="1">
                <a:solidFill>
                  <a:schemeClr val="tx2"/>
                </a:solidFill>
              </a:rPr>
              <a:t>cerințele</a:t>
            </a:r>
            <a:r>
              <a:rPr lang="en-US" sz="1600" dirty="0">
                <a:solidFill>
                  <a:schemeClr val="tx2"/>
                </a:solidFill>
              </a:rPr>
              <a:t> </a:t>
            </a:r>
            <a:r>
              <a:rPr lang="en-US" sz="1600" dirty="0" err="1">
                <a:solidFill>
                  <a:schemeClr val="tx2"/>
                </a:solidFill>
              </a:rPr>
              <a:t>și</a:t>
            </a:r>
            <a:r>
              <a:rPr lang="en-US" sz="1600" dirty="0">
                <a:solidFill>
                  <a:schemeClr val="tx2"/>
                </a:solidFill>
              </a:rPr>
              <a:t> </a:t>
            </a:r>
            <a:r>
              <a:rPr lang="en-US" sz="1600" dirty="0" err="1">
                <a:solidFill>
                  <a:schemeClr val="tx2"/>
                </a:solidFill>
              </a:rPr>
              <a:t>recomadările</a:t>
            </a:r>
            <a:r>
              <a:rPr lang="en-US" sz="1600" dirty="0">
                <a:solidFill>
                  <a:schemeClr val="tx2"/>
                </a:solidFill>
              </a:rPr>
              <a:t> </a:t>
            </a:r>
            <a:r>
              <a:rPr lang="en-US" sz="1600" dirty="0" err="1">
                <a:solidFill>
                  <a:schemeClr val="tx2"/>
                </a:solidFill>
              </a:rPr>
              <a:t>Organizației</a:t>
            </a:r>
            <a:r>
              <a:rPr lang="en-US" sz="1600" dirty="0">
                <a:solidFill>
                  <a:schemeClr val="tx2"/>
                </a:solidFill>
              </a:rPr>
              <a:t> </a:t>
            </a:r>
            <a:r>
              <a:rPr lang="en-US" sz="1600" dirty="0" err="1">
                <a:solidFill>
                  <a:schemeClr val="tx2"/>
                </a:solidFill>
              </a:rPr>
              <a:t>Meteorologice</a:t>
            </a:r>
            <a:r>
              <a:rPr lang="en-US" sz="1600" dirty="0">
                <a:solidFill>
                  <a:schemeClr val="tx2"/>
                </a:solidFill>
              </a:rPr>
              <a:t> </a:t>
            </a:r>
            <a:r>
              <a:rPr lang="en-US" sz="1600" dirty="0" err="1">
                <a:solidFill>
                  <a:schemeClr val="tx2"/>
                </a:solidFill>
              </a:rPr>
              <a:t>Mondiale</a:t>
            </a:r>
            <a:r>
              <a:rPr lang="en-US" sz="1600" dirty="0">
                <a:solidFill>
                  <a:schemeClr val="tx2"/>
                </a:solidFill>
              </a:rPr>
              <a:t> (OMM), </a:t>
            </a:r>
            <a:r>
              <a:rPr lang="en-US" sz="1600" dirty="0" err="1">
                <a:solidFill>
                  <a:schemeClr val="tx2"/>
                </a:solidFill>
              </a:rPr>
              <a:t>asigurându</a:t>
            </a:r>
            <a:r>
              <a:rPr lang="en-US" sz="1600" dirty="0">
                <a:solidFill>
                  <a:schemeClr val="tx2"/>
                </a:solidFill>
              </a:rPr>
              <a:t>-se </a:t>
            </a:r>
            <a:r>
              <a:rPr lang="en-US" sz="1600" dirty="0" err="1">
                <a:solidFill>
                  <a:schemeClr val="tx2"/>
                </a:solidFill>
              </a:rPr>
              <a:t>creșterea</a:t>
            </a:r>
            <a:r>
              <a:rPr lang="en-US" sz="1600" dirty="0">
                <a:solidFill>
                  <a:schemeClr val="tx2"/>
                </a:solidFill>
              </a:rPr>
              <a:t> </a:t>
            </a:r>
            <a:r>
              <a:rPr lang="en-US" sz="1600" dirty="0" err="1">
                <a:solidFill>
                  <a:schemeClr val="tx2"/>
                </a:solidFill>
              </a:rPr>
              <a:t>capacității</a:t>
            </a:r>
            <a:r>
              <a:rPr lang="en-US" sz="1600" dirty="0">
                <a:solidFill>
                  <a:schemeClr val="tx2"/>
                </a:solidFill>
              </a:rPr>
              <a:t> de </a:t>
            </a:r>
            <a:r>
              <a:rPr lang="en-US" sz="1600" dirty="0" err="1">
                <a:solidFill>
                  <a:schemeClr val="tx2"/>
                </a:solidFill>
              </a:rPr>
              <a:t>răspuns</a:t>
            </a:r>
            <a:r>
              <a:rPr lang="en-US" sz="1600" dirty="0">
                <a:solidFill>
                  <a:schemeClr val="tx2"/>
                </a:solidFill>
              </a:rPr>
              <a:t> a </a:t>
            </a:r>
            <a:r>
              <a:rPr lang="en-US" sz="1600" dirty="0" err="1">
                <a:solidFill>
                  <a:schemeClr val="tx2"/>
                </a:solidFill>
              </a:rPr>
              <a:t>sistemului</a:t>
            </a:r>
            <a:r>
              <a:rPr lang="en-US" sz="1600" dirty="0">
                <a:solidFill>
                  <a:schemeClr val="tx2"/>
                </a:solidFill>
              </a:rPr>
              <a:t> </a:t>
            </a:r>
            <a:r>
              <a:rPr lang="en-US" sz="1600" dirty="0" err="1">
                <a:solidFill>
                  <a:schemeClr val="tx2"/>
                </a:solidFill>
              </a:rPr>
              <a:t>mai</a:t>
            </a:r>
            <a:r>
              <a:rPr lang="en-US" sz="1600" dirty="0">
                <a:solidFill>
                  <a:schemeClr val="tx2"/>
                </a:solidFill>
              </a:rPr>
              <a:t> ales </a:t>
            </a:r>
            <a:r>
              <a:rPr lang="en-US" sz="1600" dirty="0" err="1">
                <a:solidFill>
                  <a:schemeClr val="tx2"/>
                </a:solidFill>
              </a:rPr>
              <a:t>în</a:t>
            </a:r>
            <a:r>
              <a:rPr lang="en-US" sz="1600" dirty="0">
                <a:solidFill>
                  <a:schemeClr val="tx2"/>
                </a:solidFill>
              </a:rPr>
              <a:t> </a:t>
            </a:r>
            <a:r>
              <a:rPr lang="en-US" sz="1600" dirty="0" err="1">
                <a:solidFill>
                  <a:schemeClr val="tx2"/>
                </a:solidFill>
              </a:rPr>
              <a:t>cazul</a:t>
            </a:r>
            <a:r>
              <a:rPr lang="en-US" sz="1600" dirty="0">
                <a:solidFill>
                  <a:schemeClr val="tx2"/>
                </a:solidFill>
              </a:rPr>
              <a:t> </a:t>
            </a:r>
            <a:r>
              <a:rPr lang="en-US" sz="1600" dirty="0" err="1">
                <a:solidFill>
                  <a:schemeClr val="tx2"/>
                </a:solidFill>
              </a:rPr>
              <a:t>situațiilor</a:t>
            </a:r>
            <a:r>
              <a:rPr lang="en-US" sz="1600" dirty="0">
                <a:solidFill>
                  <a:schemeClr val="tx2"/>
                </a:solidFill>
              </a:rPr>
              <a:t> de </a:t>
            </a:r>
            <a:r>
              <a:rPr lang="en-US" sz="1600" dirty="0" err="1">
                <a:solidFill>
                  <a:schemeClr val="tx2"/>
                </a:solidFill>
              </a:rPr>
              <a:t>vreme</a:t>
            </a:r>
            <a:r>
              <a:rPr lang="en-US" sz="1600" dirty="0">
                <a:solidFill>
                  <a:schemeClr val="tx2"/>
                </a:solidFill>
              </a:rPr>
              <a:t> </a:t>
            </a:r>
            <a:r>
              <a:rPr lang="en-US" sz="1600" dirty="0" err="1">
                <a:solidFill>
                  <a:schemeClr val="tx2"/>
                </a:solidFill>
              </a:rPr>
              <a:t>extremă</a:t>
            </a:r>
            <a:r>
              <a:rPr lang="en-US" sz="1600" dirty="0">
                <a:solidFill>
                  <a:schemeClr val="tx2"/>
                </a:solidFill>
              </a:rPr>
              <a:t>, </a:t>
            </a:r>
            <a:r>
              <a:rPr lang="en-US" sz="1600" dirty="0" err="1">
                <a:solidFill>
                  <a:schemeClr val="tx2"/>
                </a:solidFill>
              </a:rPr>
              <a:t>dar</a:t>
            </a:r>
            <a:r>
              <a:rPr lang="en-US" sz="1600" dirty="0">
                <a:solidFill>
                  <a:schemeClr val="tx2"/>
                </a:solidFill>
              </a:rPr>
              <a:t> </a:t>
            </a:r>
            <a:r>
              <a:rPr lang="en-US" sz="1600" dirty="0" err="1">
                <a:solidFill>
                  <a:schemeClr val="tx2"/>
                </a:solidFill>
              </a:rPr>
              <a:t>și</a:t>
            </a:r>
            <a:r>
              <a:rPr lang="en-US" sz="1600" dirty="0">
                <a:solidFill>
                  <a:schemeClr val="tx2"/>
                </a:solidFill>
              </a:rPr>
              <a:t> </a:t>
            </a:r>
            <a:r>
              <a:rPr lang="en-US" sz="1600" dirty="0" err="1">
                <a:solidFill>
                  <a:schemeClr val="tx2"/>
                </a:solidFill>
              </a:rPr>
              <a:t>în</a:t>
            </a:r>
            <a:r>
              <a:rPr lang="en-US" sz="1600" dirty="0">
                <a:solidFill>
                  <a:schemeClr val="tx2"/>
                </a:solidFill>
              </a:rPr>
              <a:t> </a:t>
            </a:r>
            <a:r>
              <a:rPr lang="en-US" sz="1600" dirty="0" err="1">
                <a:solidFill>
                  <a:schemeClr val="tx2"/>
                </a:solidFill>
              </a:rPr>
              <a:t>ceea</a:t>
            </a:r>
            <a:r>
              <a:rPr lang="en-US" sz="1600" dirty="0">
                <a:solidFill>
                  <a:schemeClr val="tx2"/>
                </a:solidFill>
              </a:rPr>
              <a:t> </a:t>
            </a:r>
            <a:r>
              <a:rPr lang="en-US" sz="1600" dirty="0" err="1">
                <a:solidFill>
                  <a:schemeClr val="tx2"/>
                </a:solidFill>
              </a:rPr>
              <a:t>ce</a:t>
            </a:r>
            <a:r>
              <a:rPr lang="en-US" sz="1600" dirty="0">
                <a:solidFill>
                  <a:schemeClr val="tx2"/>
                </a:solidFill>
              </a:rPr>
              <a:t> </a:t>
            </a:r>
            <a:r>
              <a:rPr lang="en-US" sz="1600" dirty="0" err="1">
                <a:solidFill>
                  <a:schemeClr val="tx2"/>
                </a:solidFill>
              </a:rPr>
              <a:t>privește</a:t>
            </a:r>
            <a:r>
              <a:rPr lang="en-US" sz="1600" dirty="0">
                <a:solidFill>
                  <a:schemeClr val="tx2"/>
                </a:solidFill>
              </a:rPr>
              <a:t> </a:t>
            </a:r>
            <a:r>
              <a:rPr lang="en-US" sz="1600" dirty="0" err="1">
                <a:solidFill>
                  <a:schemeClr val="tx2"/>
                </a:solidFill>
              </a:rPr>
              <a:t>furnizarea</a:t>
            </a:r>
            <a:r>
              <a:rPr lang="en-US" sz="1600" dirty="0">
                <a:solidFill>
                  <a:schemeClr val="tx2"/>
                </a:solidFill>
              </a:rPr>
              <a:t> de </a:t>
            </a:r>
            <a:r>
              <a:rPr lang="en-US" sz="1600" dirty="0" err="1">
                <a:solidFill>
                  <a:schemeClr val="tx2"/>
                </a:solidFill>
              </a:rPr>
              <a:t>parametri</a:t>
            </a:r>
            <a:r>
              <a:rPr lang="en-US" sz="1600" dirty="0">
                <a:solidFill>
                  <a:schemeClr val="tx2"/>
                </a:solidFill>
              </a:rPr>
              <a:t> </a:t>
            </a:r>
            <a:r>
              <a:rPr lang="en-US" sz="1600" dirty="0" err="1">
                <a:solidFill>
                  <a:schemeClr val="tx2"/>
                </a:solidFill>
              </a:rPr>
              <a:t>meteorologici</a:t>
            </a:r>
            <a:r>
              <a:rPr lang="en-US" sz="1600" dirty="0">
                <a:solidFill>
                  <a:schemeClr val="tx2"/>
                </a:solidFill>
              </a:rPr>
              <a:t> cu </a:t>
            </a:r>
            <a:r>
              <a:rPr lang="en-US" sz="1600" dirty="0" err="1">
                <a:solidFill>
                  <a:schemeClr val="tx2"/>
                </a:solidFill>
              </a:rPr>
              <a:t>frecvență</a:t>
            </a:r>
            <a:r>
              <a:rPr lang="en-US" sz="1600" dirty="0">
                <a:solidFill>
                  <a:schemeClr val="tx2"/>
                </a:solidFill>
              </a:rPr>
              <a:t> </a:t>
            </a:r>
            <a:r>
              <a:rPr lang="en-US" sz="1600" dirty="0" err="1">
                <a:solidFill>
                  <a:schemeClr val="tx2"/>
                </a:solidFill>
              </a:rPr>
              <a:t>crescută</a:t>
            </a:r>
            <a:r>
              <a:rPr lang="en-US" sz="1600" dirty="0">
                <a:solidFill>
                  <a:schemeClr val="tx2"/>
                </a:solidFill>
              </a:rPr>
              <a:t>. </a:t>
            </a:r>
          </a:p>
          <a:p>
            <a:pPr marL="742950" lvl="1" indent="-285750" algn="just">
              <a:spcBef>
                <a:spcPts val="0"/>
              </a:spcBef>
              <a:buFont typeface="Arial" panose="020B0604020202020204" pitchFamily="34" charset="0"/>
              <a:buChar char="•"/>
            </a:pPr>
            <a:endParaRPr lang="en-US" sz="1400"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nvGraphicFramePr>
        <p:xfrm>
          <a:off x="911754" y="117013"/>
          <a:ext cx="1190625" cy="1190625"/>
        </p:xfrm>
        <a:graphic>
          <a:graphicData uri="http://schemas.openxmlformats.org/presentationml/2006/ole">
            <mc:AlternateContent xmlns:mc="http://schemas.openxmlformats.org/markup-compatibility/2006">
              <mc:Choice xmlns:v="urn:schemas-microsoft-com:vml" Requires="v">
                <p:oleObj spid="_x0000_s13436"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54" y="117013"/>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247" y="311792"/>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nvGraphicFramePr>
        <p:xfrm>
          <a:off x="5214888" y="195730"/>
          <a:ext cx="1209675" cy="1209675"/>
        </p:xfrm>
        <a:graphic>
          <a:graphicData uri="http://schemas.openxmlformats.org/presentationml/2006/ole">
            <mc:AlternateContent xmlns:mc="http://schemas.openxmlformats.org/markup-compatibility/2006">
              <mc:Choice xmlns:v="urn:schemas-microsoft-com:vml" Requires="v">
                <p:oleObj spid="_x0000_s13437"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4888" y="19573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89454" y="5897735"/>
            <a:ext cx="513715" cy="493395"/>
          </a:xfrm>
          <a:prstGeom prst="rect">
            <a:avLst/>
          </a:prstGeom>
        </p:spPr>
      </p:pic>
      <p:pic>
        <p:nvPicPr>
          <p:cNvPr id="14" name="Picture 13">
            <a:extLst>
              <a:ext uri="{FF2B5EF4-FFF2-40B4-BE49-F238E27FC236}">
                <a16:creationId xmlns:a16="http://schemas.microsoft.com/office/drawing/2014/main" id="{E6357D5C-157E-420B-86F9-8065C59CC1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1363" y="489247"/>
            <a:ext cx="1673351" cy="622642"/>
          </a:xfrm>
          <a:prstGeom prst="rect">
            <a:avLst/>
          </a:prstGeom>
        </p:spPr>
      </p:pic>
      <p:pic>
        <p:nvPicPr>
          <p:cNvPr id="5" name="Picture 4">
            <a:extLst>
              <a:ext uri="{FF2B5EF4-FFF2-40B4-BE49-F238E27FC236}">
                <a16:creationId xmlns:a16="http://schemas.microsoft.com/office/drawing/2014/main" id="{F9B45613-0FBB-477C-BE62-3D907B5B40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0999" y="2655821"/>
            <a:ext cx="4047351" cy="2863267"/>
          </a:xfrm>
          <a:prstGeom prst="rect">
            <a:avLst/>
          </a:prstGeom>
          <a:ln>
            <a:solidFill>
              <a:srgbClr val="000000"/>
            </a:solidFill>
          </a:ln>
        </p:spPr>
      </p:pic>
      <p:sp>
        <p:nvSpPr>
          <p:cNvPr id="4" name="TextBox 3">
            <a:extLst>
              <a:ext uri="{FF2B5EF4-FFF2-40B4-BE49-F238E27FC236}">
                <a16:creationId xmlns:a16="http://schemas.microsoft.com/office/drawing/2014/main" id="{A9210EF5-287E-4FC6-B9BC-0BE0C3147E59}"/>
              </a:ext>
            </a:extLst>
          </p:cNvPr>
          <p:cNvSpPr txBox="1"/>
          <p:nvPr/>
        </p:nvSpPr>
        <p:spPr>
          <a:xfrm>
            <a:off x="8110999" y="5574570"/>
            <a:ext cx="3928651" cy="646331"/>
          </a:xfrm>
          <a:prstGeom prst="rect">
            <a:avLst/>
          </a:prstGeom>
          <a:noFill/>
        </p:spPr>
        <p:txBody>
          <a:bodyPr wrap="square" rtlCol="0">
            <a:spAutoFit/>
          </a:bodyPr>
          <a:lstStyle/>
          <a:p>
            <a:pPr algn="ctr"/>
            <a:r>
              <a:rPr lang="en-US" dirty="0"/>
              <a:t>45 </a:t>
            </a:r>
            <a:r>
              <a:rPr lang="en-US" dirty="0" err="1"/>
              <a:t>statii</a:t>
            </a:r>
            <a:r>
              <a:rPr lang="en-US" dirty="0"/>
              <a:t> </a:t>
            </a:r>
            <a:r>
              <a:rPr lang="en-US" dirty="0" err="1"/>
              <a:t>meteorologice</a:t>
            </a:r>
            <a:r>
              <a:rPr lang="en-US" dirty="0"/>
              <a:t> automate / upgrade</a:t>
            </a:r>
          </a:p>
        </p:txBody>
      </p:sp>
    </p:spTree>
    <p:extLst>
      <p:ext uri="{BB962C8B-B14F-4D97-AF65-F5344CB8AC3E}">
        <p14:creationId xmlns:p14="http://schemas.microsoft.com/office/powerpoint/2010/main" val="265948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tăText 1">
            <a:extLst>
              <a:ext uri="{FF2B5EF4-FFF2-40B4-BE49-F238E27FC236}">
                <a16:creationId xmlns:a16="http://schemas.microsoft.com/office/drawing/2014/main" id="{E8DA6CC3-A06E-496B-8495-3D70818C4C59}"/>
              </a:ext>
            </a:extLst>
          </p:cNvPr>
          <p:cNvSpPr txBox="1"/>
          <p:nvPr/>
        </p:nvSpPr>
        <p:spPr>
          <a:xfrm>
            <a:off x="404447" y="171367"/>
            <a:ext cx="11658600" cy="3416320"/>
          </a:xfrm>
          <a:prstGeom prst="rect">
            <a:avLst/>
          </a:prstGeom>
          <a:noFill/>
          <a:ln>
            <a:solidFill>
              <a:schemeClr val="tx1"/>
            </a:solidFill>
          </a:ln>
        </p:spPr>
        <p:txBody>
          <a:bodyPr wrap="square" rtlCol="0">
            <a:spAutoFit/>
          </a:bodyPr>
          <a:lstStyle/>
          <a:p>
            <a:r>
              <a:rPr lang="en-US" b="1" u="sng" dirty="0"/>
              <a:t>Upgrade </a:t>
            </a:r>
            <a:r>
              <a:rPr lang="en-US" b="1" u="sng" dirty="0" err="1"/>
              <a:t>echipamente</a:t>
            </a:r>
            <a:r>
              <a:rPr lang="en-US" b="1" u="sng" dirty="0"/>
              <a:t> </a:t>
            </a:r>
            <a:r>
              <a:rPr lang="en-US" b="1" u="sng" dirty="0" err="1"/>
              <a:t>meteorologice</a:t>
            </a:r>
            <a:r>
              <a:rPr lang="en-US" b="1" u="sng" dirty="0"/>
              <a:t> – 45 </a:t>
            </a:r>
            <a:r>
              <a:rPr lang="en-US" b="1" u="sng" dirty="0" err="1"/>
              <a:t>statii</a:t>
            </a:r>
            <a:r>
              <a:rPr lang="en-US" b="1" u="sng" dirty="0"/>
              <a:t> </a:t>
            </a:r>
            <a:r>
              <a:rPr lang="en-US" b="1" u="sng" dirty="0" err="1"/>
              <a:t>meteorologice</a:t>
            </a:r>
            <a:r>
              <a:rPr lang="en-US" b="1" u="sng" dirty="0"/>
              <a:t> automate</a:t>
            </a:r>
            <a:endParaRPr lang="en-GB" dirty="0"/>
          </a:p>
          <a:p>
            <a:r>
              <a:rPr lang="en-US" dirty="0"/>
              <a:t> </a:t>
            </a:r>
            <a:endParaRPr lang="en-GB" dirty="0"/>
          </a:p>
          <a:p>
            <a:r>
              <a:rPr lang="en-US" dirty="0" err="1"/>
              <a:t>Programul</a:t>
            </a:r>
            <a:r>
              <a:rPr lang="en-US" dirty="0"/>
              <a:t> de </a:t>
            </a:r>
            <a:r>
              <a:rPr lang="en-US" dirty="0" err="1"/>
              <a:t>modernizare</a:t>
            </a:r>
            <a:r>
              <a:rPr lang="en-US" dirty="0"/>
              <a:t> si </a:t>
            </a:r>
            <a:r>
              <a:rPr lang="en-US" dirty="0" err="1"/>
              <a:t>retehnologizare</a:t>
            </a:r>
            <a:r>
              <a:rPr lang="en-US" dirty="0"/>
              <a:t> din </a:t>
            </a:r>
            <a:r>
              <a:rPr lang="en-US" dirty="0" err="1"/>
              <a:t>cadrul</a:t>
            </a:r>
            <a:r>
              <a:rPr lang="en-US" dirty="0"/>
              <a:t> POIM a </a:t>
            </a:r>
            <a:r>
              <a:rPr lang="en-US" dirty="0" err="1"/>
              <a:t>inclus</a:t>
            </a:r>
            <a:r>
              <a:rPr lang="en-US" dirty="0"/>
              <a:t> </a:t>
            </a:r>
            <a:r>
              <a:rPr lang="en-US" dirty="0" err="1">
                <a:solidFill>
                  <a:srgbClr val="FF0000"/>
                </a:solidFill>
              </a:rPr>
              <a:t>dotarea</a:t>
            </a:r>
            <a:r>
              <a:rPr lang="en-US" dirty="0">
                <a:solidFill>
                  <a:srgbClr val="FF0000"/>
                </a:solidFill>
              </a:rPr>
              <a:t> </a:t>
            </a:r>
            <a:r>
              <a:rPr lang="en-US" dirty="0" err="1">
                <a:solidFill>
                  <a:srgbClr val="FF0000"/>
                </a:solidFill>
              </a:rPr>
              <a:t>unui</a:t>
            </a:r>
            <a:r>
              <a:rPr lang="en-US" dirty="0">
                <a:solidFill>
                  <a:srgbClr val="FF0000"/>
                </a:solidFill>
              </a:rPr>
              <a:t> </a:t>
            </a:r>
            <a:r>
              <a:rPr lang="en-US" dirty="0" err="1">
                <a:solidFill>
                  <a:srgbClr val="FF0000"/>
                </a:solidFill>
              </a:rPr>
              <a:t>numar</a:t>
            </a:r>
            <a:r>
              <a:rPr lang="en-US" dirty="0">
                <a:solidFill>
                  <a:srgbClr val="FF0000"/>
                </a:solidFill>
              </a:rPr>
              <a:t> de </a:t>
            </a:r>
            <a:r>
              <a:rPr lang="en-US" b="1" dirty="0">
                <a:solidFill>
                  <a:srgbClr val="FF0000"/>
                </a:solidFill>
              </a:rPr>
              <a:t>45 de </a:t>
            </a:r>
            <a:r>
              <a:rPr lang="en-US" b="1" dirty="0" err="1">
                <a:solidFill>
                  <a:srgbClr val="FF0000"/>
                </a:solidFill>
              </a:rPr>
              <a:t>statii</a:t>
            </a:r>
            <a:r>
              <a:rPr lang="en-US" b="1" dirty="0">
                <a:solidFill>
                  <a:srgbClr val="FF0000"/>
                </a:solidFill>
              </a:rPr>
              <a:t> </a:t>
            </a:r>
            <a:r>
              <a:rPr lang="en-US" b="1" dirty="0" err="1">
                <a:solidFill>
                  <a:srgbClr val="FF0000"/>
                </a:solidFill>
              </a:rPr>
              <a:t>meteorologice</a:t>
            </a:r>
            <a:r>
              <a:rPr lang="en-US" b="1" dirty="0">
                <a:solidFill>
                  <a:srgbClr val="FF0000"/>
                </a:solidFill>
              </a:rPr>
              <a:t> automate</a:t>
            </a:r>
            <a:r>
              <a:rPr lang="en-US" dirty="0">
                <a:solidFill>
                  <a:srgbClr val="FF0000"/>
                </a:solidFill>
              </a:rPr>
              <a:t> cu </a:t>
            </a:r>
            <a:r>
              <a:rPr lang="en-US" dirty="0" err="1">
                <a:solidFill>
                  <a:srgbClr val="FF0000"/>
                </a:solidFill>
              </a:rPr>
              <a:t>echipamente</a:t>
            </a:r>
            <a:r>
              <a:rPr lang="en-US" dirty="0">
                <a:solidFill>
                  <a:srgbClr val="FF0000"/>
                </a:solidFill>
              </a:rPr>
              <a:t> si </a:t>
            </a:r>
            <a:r>
              <a:rPr lang="en-US" dirty="0" err="1">
                <a:solidFill>
                  <a:srgbClr val="FF0000"/>
                </a:solidFill>
              </a:rPr>
              <a:t>traductoare</a:t>
            </a:r>
            <a:r>
              <a:rPr lang="en-US" dirty="0">
                <a:solidFill>
                  <a:srgbClr val="FF0000"/>
                </a:solidFill>
              </a:rPr>
              <a:t> </a:t>
            </a:r>
            <a:r>
              <a:rPr lang="en-US" dirty="0" err="1">
                <a:solidFill>
                  <a:srgbClr val="FF0000"/>
                </a:solidFill>
              </a:rPr>
              <a:t>meteorologice</a:t>
            </a:r>
            <a:r>
              <a:rPr lang="en-US" dirty="0">
                <a:solidFill>
                  <a:srgbClr val="FF0000"/>
                </a:solidFill>
              </a:rPr>
              <a:t> de ultima </a:t>
            </a:r>
            <a:r>
              <a:rPr lang="en-US" dirty="0" err="1">
                <a:solidFill>
                  <a:srgbClr val="FF0000"/>
                </a:solidFill>
              </a:rPr>
              <a:t>generatie</a:t>
            </a:r>
            <a:r>
              <a:rPr lang="en-US" dirty="0">
                <a:solidFill>
                  <a:srgbClr val="FF0000"/>
                </a:solidFill>
              </a:rPr>
              <a:t>, </a:t>
            </a:r>
            <a:r>
              <a:rPr lang="en-US" dirty="0"/>
              <a:t>cum </a:t>
            </a:r>
            <a:r>
              <a:rPr lang="en-US" dirty="0" err="1"/>
              <a:t>ar</a:t>
            </a:r>
            <a:r>
              <a:rPr lang="en-US" dirty="0"/>
              <a:t> fi : </a:t>
            </a:r>
            <a:endParaRPr lang="ro-RO" dirty="0"/>
          </a:p>
          <a:p>
            <a:pPr marL="285750" indent="-285750" algn="just">
              <a:buFont typeface="Arial" panose="020B0604020202020204" pitchFamily="34" charset="0"/>
              <a:buChar char="•"/>
            </a:pPr>
            <a:r>
              <a:rPr lang="en-US" dirty="0" err="1"/>
              <a:t>sistem</a:t>
            </a:r>
            <a:r>
              <a:rPr lang="en-US" dirty="0"/>
              <a:t> de </a:t>
            </a:r>
            <a:r>
              <a:rPr lang="en-US" dirty="0" err="1"/>
              <a:t>masurare</a:t>
            </a:r>
            <a:r>
              <a:rPr lang="en-US" dirty="0"/>
              <a:t> </a:t>
            </a:r>
            <a:r>
              <a:rPr lang="en-US" dirty="0" err="1"/>
              <a:t>si</a:t>
            </a:r>
            <a:r>
              <a:rPr lang="en-US" dirty="0"/>
              <a:t> control (datalogger), </a:t>
            </a:r>
            <a:endParaRPr lang="ro-RO" dirty="0"/>
          </a:p>
          <a:p>
            <a:pPr marL="285750" indent="-285750" algn="just">
              <a:buFont typeface="Arial" panose="020B0604020202020204" pitchFamily="34" charset="0"/>
              <a:buChar char="•"/>
            </a:pPr>
            <a:r>
              <a:rPr lang="en-US" dirty="0" err="1"/>
              <a:t>traductoare</a:t>
            </a:r>
            <a:r>
              <a:rPr lang="en-US" dirty="0"/>
              <a:t> </a:t>
            </a:r>
            <a:r>
              <a:rPr lang="en-US" dirty="0" err="1"/>
              <a:t>ultrasonice</a:t>
            </a:r>
            <a:r>
              <a:rPr lang="en-US" dirty="0"/>
              <a:t> </a:t>
            </a:r>
            <a:r>
              <a:rPr lang="en-US" dirty="0" err="1"/>
              <a:t>pentru</a:t>
            </a:r>
            <a:r>
              <a:rPr lang="en-US" dirty="0"/>
              <a:t> </a:t>
            </a:r>
            <a:r>
              <a:rPr lang="en-US" dirty="0" err="1"/>
              <a:t>masurarea</a:t>
            </a:r>
            <a:r>
              <a:rPr lang="en-US" dirty="0"/>
              <a:t> </a:t>
            </a:r>
            <a:r>
              <a:rPr lang="en-US" dirty="0" err="1"/>
              <a:t>vitezei</a:t>
            </a:r>
            <a:r>
              <a:rPr lang="en-US" dirty="0"/>
              <a:t> </a:t>
            </a:r>
            <a:r>
              <a:rPr lang="en-US" dirty="0" err="1"/>
              <a:t>si</a:t>
            </a:r>
            <a:r>
              <a:rPr lang="en-US" dirty="0"/>
              <a:t> </a:t>
            </a:r>
            <a:r>
              <a:rPr lang="en-US" dirty="0" err="1"/>
              <a:t>directiei</a:t>
            </a:r>
            <a:r>
              <a:rPr lang="en-US" dirty="0"/>
              <a:t> </a:t>
            </a:r>
            <a:r>
              <a:rPr lang="en-US" dirty="0" err="1"/>
              <a:t>vantului</a:t>
            </a:r>
            <a:r>
              <a:rPr lang="en-US" dirty="0"/>
              <a:t>, </a:t>
            </a:r>
            <a:endParaRPr lang="ro-RO" dirty="0"/>
          </a:p>
          <a:p>
            <a:pPr marL="285750" indent="-285750" algn="just">
              <a:buFont typeface="Arial" panose="020B0604020202020204" pitchFamily="34" charset="0"/>
              <a:buChar char="•"/>
            </a:pPr>
            <a:r>
              <a:rPr lang="en-US" dirty="0" err="1"/>
              <a:t>traductoare</a:t>
            </a:r>
            <a:r>
              <a:rPr lang="en-US" dirty="0"/>
              <a:t> </a:t>
            </a:r>
            <a:r>
              <a:rPr lang="en-US" dirty="0" err="1"/>
              <a:t>pentru</a:t>
            </a:r>
            <a:r>
              <a:rPr lang="en-US" dirty="0"/>
              <a:t> </a:t>
            </a:r>
            <a:r>
              <a:rPr lang="en-US" dirty="0" err="1"/>
              <a:t>radiatia</a:t>
            </a:r>
            <a:r>
              <a:rPr lang="en-US" dirty="0"/>
              <a:t> </a:t>
            </a:r>
            <a:r>
              <a:rPr lang="en-US" dirty="0" err="1"/>
              <a:t>solara</a:t>
            </a:r>
            <a:r>
              <a:rPr lang="en-US" dirty="0"/>
              <a:t>, </a:t>
            </a:r>
            <a:endParaRPr lang="ro-RO" dirty="0"/>
          </a:p>
          <a:p>
            <a:pPr marL="285750" indent="-285750" algn="just">
              <a:buFont typeface="Arial" panose="020B0604020202020204" pitchFamily="34" charset="0"/>
              <a:buChar char="•"/>
            </a:pPr>
            <a:r>
              <a:rPr lang="en-US" dirty="0" err="1"/>
              <a:t>traductoare</a:t>
            </a:r>
            <a:r>
              <a:rPr lang="en-US" dirty="0"/>
              <a:t> </a:t>
            </a:r>
            <a:r>
              <a:rPr lang="en-US" dirty="0" err="1"/>
              <a:t>digitale</a:t>
            </a:r>
            <a:r>
              <a:rPr lang="en-US" dirty="0"/>
              <a:t> </a:t>
            </a:r>
            <a:r>
              <a:rPr lang="en-US" dirty="0" err="1"/>
              <a:t>pentru</a:t>
            </a:r>
            <a:r>
              <a:rPr lang="en-US" dirty="0"/>
              <a:t> </a:t>
            </a:r>
            <a:r>
              <a:rPr lang="en-US" dirty="0" err="1"/>
              <a:t>masurarea</a:t>
            </a:r>
            <a:r>
              <a:rPr lang="en-US" dirty="0"/>
              <a:t> </a:t>
            </a:r>
            <a:r>
              <a:rPr lang="en-US" dirty="0" err="1"/>
              <a:t>temperaturii</a:t>
            </a:r>
            <a:r>
              <a:rPr lang="en-US" dirty="0"/>
              <a:t> </a:t>
            </a:r>
            <a:r>
              <a:rPr lang="en-US" dirty="0" err="1"/>
              <a:t>si</a:t>
            </a:r>
            <a:r>
              <a:rPr lang="en-US" dirty="0"/>
              <a:t> </a:t>
            </a:r>
            <a:r>
              <a:rPr lang="en-US" dirty="0" err="1"/>
              <a:t>umiditatii</a:t>
            </a:r>
            <a:r>
              <a:rPr lang="en-US" dirty="0"/>
              <a:t> </a:t>
            </a:r>
            <a:r>
              <a:rPr lang="en-US" dirty="0" err="1"/>
              <a:t>aerului</a:t>
            </a:r>
            <a:r>
              <a:rPr lang="en-US" dirty="0"/>
              <a:t>, </a:t>
            </a:r>
            <a:endParaRPr lang="ro-RO" dirty="0"/>
          </a:p>
          <a:p>
            <a:pPr marL="285750" indent="-285750" algn="just">
              <a:buFont typeface="Arial" panose="020B0604020202020204" pitchFamily="34" charset="0"/>
              <a:buChar char="•"/>
            </a:pPr>
            <a:r>
              <a:rPr lang="en-US" dirty="0" err="1"/>
              <a:t>traductoare</a:t>
            </a:r>
            <a:r>
              <a:rPr lang="en-US" dirty="0"/>
              <a:t> </a:t>
            </a:r>
            <a:r>
              <a:rPr lang="en-US" dirty="0" err="1"/>
              <a:t>pentru</a:t>
            </a:r>
            <a:r>
              <a:rPr lang="en-US" dirty="0"/>
              <a:t> </a:t>
            </a:r>
            <a:r>
              <a:rPr lang="en-US" dirty="0" err="1"/>
              <a:t>masurarea</a:t>
            </a:r>
            <a:r>
              <a:rPr lang="en-US" dirty="0"/>
              <a:t> </a:t>
            </a:r>
            <a:r>
              <a:rPr lang="en-US" dirty="0" err="1"/>
              <a:t>temperaturii</a:t>
            </a:r>
            <a:r>
              <a:rPr lang="en-US" dirty="0"/>
              <a:t> </a:t>
            </a:r>
            <a:r>
              <a:rPr lang="en-US" dirty="0" err="1"/>
              <a:t>suprafetei</a:t>
            </a:r>
            <a:r>
              <a:rPr lang="en-US" dirty="0"/>
              <a:t> </a:t>
            </a:r>
            <a:r>
              <a:rPr lang="en-US" dirty="0" err="1"/>
              <a:t>solului</a:t>
            </a:r>
            <a:r>
              <a:rPr lang="en-US" dirty="0"/>
              <a:t>, </a:t>
            </a:r>
            <a:endParaRPr lang="ro-RO" dirty="0"/>
          </a:p>
          <a:p>
            <a:pPr marL="285750" indent="-285750" algn="just">
              <a:buFont typeface="Arial" panose="020B0604020202020204" pitchFamily="34" charset="0"/>
              <a:buChar char="•"/>
            </a:pPr>
            <a:r>
              <a:rPr lang="en-US" dirty="0" err="1"/>
              <a:t>traductoare</a:t>
            </a:r>
            <a:r>
              <a:rPr lang="en-US" dirty="0"/>
              <a:t> </a:t>
            </a:r>
            <a:r>
              <a:rPr lang="en-US" dirty="0" err="1"/>
              <a:t>pentru</a:t>
            </a:r>
            <a:r>
              <a:rPr lang="en-US" dirty="0"/>
              <a:t> </a:t>
            </a:r>
            <a:r>
              <a:rPr lang="en-US" dirty="0" err="1"/>
              <a:t>determinarea</a:t>
            </a:r>
            <a:r>
              <a:rPr lang="en-US" dirty="0"/>
              <a:t> </a:t>
            </a:r>
            <a:r>
              <a:rPr lang="en-US" dirty="0" err="1"/>
              <a:t>atat</a:t>
            </a:r>
            <a:r>
              <a:rPr lang="en-US" dirty="0"/>
              <a:t> a </a:t>
            </a:r>
            <a:r>
              <a:rPr lang="en-US" dirty="0" err="1"/>
              <a:t>cantitatilor</a:t>
            </a:r>
            <a:r>
              <a:rPr lang="en-US" dirty="0"/>
              <a:t> de </a:t>
            </a:r>
            <a:r>
              <a:rPr lang="en-US" dirty="0" err="1"/>
              <a:t>precipitatii</a:t>
            </a:r>
            <a:r>
              <a:rPr lang="en-US" dirty="0"/>
              <a:t> </a:t>
            </a:r>
            <a:r>
              <a:rPr lang="en-US" dirty="0" err="1"/>
              <a:t>lichide</a:t>
            </a:r>
            <a:r>
              <a:rPr lang="en-US" dirty="0"/>
              <a:t> cat </a:t>
            </a:r>
            <a:r>
              <a:rPr lang="en-US" dirty="0" err="1"/>
              <a:t>si</a:t>
            </a:r>
            <a:r>
              <a:rPr lang="en-US" dirty="0"/>
              <a:t> </a:t>
            </a:r>
            <a:r>
              <a:rPr lang="en-US" dirty="0" err="1"/>
              <a:t>solide</a:t>
            </a:r>
            <a:r>
              <a:rPr lang="en-US" dirty="0"/>
              <a:t>, etc.</a:t>
            </a:r>
            <a:endParaRPr lang="en-GB" dirty="0"/>
          </a:p>
          <a:p>
            <a:pPr algn="just"/>
            <a:r>
              <a:rPr lang="en-US" dirty="0"/>
              <a:t>  </a:t>
            </a:r>
            <a:endParaRPr lang="en-GB" dirty="0"/>
          </a:p>
          <a:p>
            <a:endParaRPr lang="en-GB" dirty="0"/>
          </a:p>
        </p:txBody>
      </p:sp>
      <p:pic>
        <p:nvPicPr>
          <p:cNvPr id="3" name="Imagine 2">
            <a:extLst>
              <a:ext uri="{FF2B5EF4-FFF2-40B4-BE49-F238E27FC236}">
                <a16:creationId xmlns:a16="http://schemas.microsoft.com/office/drawing/2014/main" id="{87EED8BD-A94E-4211-A302-0046BFD2F541}"/>
              </a:ext>
            </a:extLst>
          </p:cNvPr>
          <p:cNvPicPr>
            <a:picLocks noChangeAspect="1"/>
          </p:cNvPicPr>
          <p:nvPr/>
        </p:nvPicPr>
        <p:blipFill>
          <a:blip r:embed="rId2"/>
          <a:stretch>
            <a:fillRect/>
          </a:stretch>
        </p:blipFill>
        <p:spPr>
          <a:xfrm>
            <a:off x="680493" y="4433853"/>
            <a:ext cx="5012942" cy="2252780"/>
          </a:xfrm>
          <a:prstGeom prst="rect">
            <a:avLst/>
          </a:prstGeom>
          <a:ln>
            <a:solidFill>
              <a:schemeClr val="tx1"/>
            </a:solidFill>
          </a:ln>
        </p:spPr>
      </p:pic>
      <p:pic>
        <p:nvPicPr>
          <p:cNvPr id="4" name="Imagine 3">
            <a:extLst>
              <a:ext uri="{FF2B5EF4-FFF2-40B4-BE49-F238E27FC236}">
                <a16:creationId xmlns:a16="http://schemas.microsoft.com/office/drawing/2014/main" id="{5F9DEC06-F50F-4311-A34F-7AAE4BD10869}"/>
              </a:ext>
            </a:extLst>
          </p:cNvPr>
          <p:cNvPicPr>
            <a:picLocks noChangeAspect="1"/>
          </p:cNvPicPr>
          <p:nvPr/>
        </p:nvPicPr>
        <p:blipFill>
          <a:blip r:embed="rId3"/>
          <a:stretch>
            <a:fillRect/>
          </a:stretch>
        </p:blipFill>
        <p:spPr>
          <a:xfrm>
            <a:off x="6918384" y="4373468"/>
            <a:ext cx="4287329" cy="2252780"/>
          </a:xfrm>
          <a:prstGeom prst="rect">
            <a:avLst/>
          </a:prstGeom>
          <a:ln>
            <a:solidFill>
              <a:schemeClr val="tx1"/>
            </a:solidFill>
          </a:ln>
        </p:spPr>
      </p:pic>
      <p:sp>
        <p:nvSpPr>
          <p:cNvPr id="6" name="CasetăText 5">
            <a:extLst>
              <a:ext uri="{FF2B5EF4-FFF2-40B4-BE49-F238E27FC236}">
                <a16:creationId xmlns:a16="http://schemas.microsoft.com/office/drawing/2014/main" id="{3E300550-E122-48AF-8121-B45822B82A44}"/>
              </a:ext>
            </a:extLst>
          </p:cNvPr>
          <p:cNvSpPr txBox="1"/>
          <p:nvPr/>
        </p:nvSpPr>
        <p:spPr>
          <a:xfrm>
            <a:off x="6096000" y="3114315"/>
            <a:ext cx="6065696" cy="1200329"/>
          </a:xfrm>
          <a:prstGeom prst="rect">
            <a:avLst/>
          </a:prstGeom>
          <a:solidFill>
            <a:schemeClr val="bg1"/>
          </a:solidFill>
          <a:ln>
            <a:solidFill>
              <a:schemeClr val="tx1"/>
            </a:solidFill>
          </a:ln>
        </p:spPr>
        <p:txBody>
          <a:bodyPr wrap="square" rtlCol="0">
            <a:spAutoFit/>
          </a:bodyPr>
          <a:lstStyle/>
          <a:p>
            <a:pPr algn="just"/>
            <a:r>
              <a:rPr lang="ro-RO" dirty="0"/>
              <a:t>Pentru 31 de amplasamente se vor </a:t>
            </a:r>
            <a:r>
              <a:rPr lang="ro-RO" dirty="0" err="1"/>
              <a:t>achizitiona</a:t>
            </a:r>
            <a:r>
              <a:rPr lang="ro-RO" dirty="0"/>
              <a:t> Radiometre IR pentru </a:t>
            </a:r>
            <a:r>
              <a:rPr lang="ro-RO" dirty="0" err="1"/>
              <a:t>masurarea</a:t>
            </a:r>
            <a:r>
              <a:rPr lang="ro-RO" dirty="0"/>
              <a:t> t</a:t>
            </a:r>
            <a:r>
              <a:rPr lang="en-US" dirty="0" err="1"/>
              <a:t>emperatur</a:t>
            </a:r>
            <a:r>
              <a:rPr lang="ro-RO" dirty="0"/>
              <a:t>ii</a:t>
            </a:r>
            <a:r>
              <a:rPr lang="en-US" dirty="0"/>
              <a:t> </a:t>
            </a:r>
            <a:r>
              <a:rPr lang="en-US" dirty="0" err="1"/>
              <a:t>suprafetei</a:t>
            </a:r>
            <a:r>
              <a:rPr lang="en-US" dirty="0"/>
              <a:t> </a:t>
            </a:r>
            <a:r>
              <a:rPr lang="en-US" dirty="0" err="1"/>
              <a:t>solului</a:t>
            </a:r>
            <a:r>
              <a:rPr lang="en-US" dirty="0"/>
              <a:t> </a:t>
            </a:r>
            <a:r>
              <a:rPr lang="en-US" dirty="0" err="1"/>
              <a:t>fara</a:t>
            </a:r>
            <a:r>
              <a:rPr lang="en-US" dirty="0"/>
              <a:t> </a:t>
            </a:r>
            <a:r>
              <a:rPr lang="en-US" dirty="0" err="1"/>
              <a:t>vegetatie</a:t>
            </a:r>
            <a:r>
              <a:rPr lang="en-US" dirty="0"/>
              <a:t>, Apogee SI-431 SS, </a:t>
            </a:r>
            <a:r>
              <a:rPr lang="en-US" dirty="0" err="1"/>
              <a:t>domeniu</a:t>
            </a:r>
            <a:r>
              <a:rPr lang="en-US" dirty="0"/>
              <a:t> de </a:t>
            </a:r>
            <a:r>
              <a:rPr lang="en-US" dirty="0" err="1"/>
              <a:t>masurare</a:t>
            </a:r>
            <a:r>
              <a:rPr lang="en-US" dirty="0"/>
              <a:t> al </a:t>
            </a:r>
            <a:r>
              <a:rPr lang="en-US" dirty="0" err="1"/>
              <a:t>temperaturilor</a:t>
            </a:r>
            <a:r>
              <a:rPr lang="en-US" dirty="0"/>
              <a:t> – 60 … + 110°C.</a:t>
            </a:r>
            <a:endParaRPr lang="en-GB" dirty="0"/>
          </a:p>
        </p:txBody>
      </p:sp>
      <p:sp>
        <p:nvSpPr>
          <p:cNvPr id="5" name="CasetăText 4">
            <a:extLst>
              <a:ext uri="{FF2B5EF4-FFF2-40B4-BE49-F238E27FC236}">
                <a16:creationId xmlns:a16="http://schemas.microsoft.com/office/drawing/2014/main" id="{055E2246-1553-43F3-9D43-057B63EC7954}"/>
              </a:ext>
            </a:extLst>
          </p:cNvPr>
          <p:cNvSpPr txBox="1"/>
          <p:nvPr/>
        </p:nvSpPr>
        <p:spPr>
          <a:xfrm>
            <a:off x="503096" y="3125372"/>
            <a:ext cx="5384378" cy="1200329"/>
          </a:xfrm>
          <a:prstGeom prst="rect">
            <a:avLst/>
          </a:prstGeom>
          <a:solidFill>
            <a:schemeClr val="bg1"/>
          </a:solidFill>
          <a:ln>
            <a:solidFill>
              <a:schemeClr val="tx1"/>
            </a:solidFill>
          </a:ln>
        </p:spPr>
        <p:txBody>
          <a:bodyPr wrap="square" rtlCol="0">
            <a:spAutoFit/>
          </a:bodyPr>
          <a:lstStyle/>
          <a:p>
            <a:pPr algn="just"/>
            <a:r>
              <a:rPr lang="en-US" dirty="0" err="1"/>
              <a:t>Pentru</a:t>
            </a:r>
            <a:r>
              <a:rPr lang="en-US" dirty="0"/>
              <a:t> </a:t>
            </a:r>
            <a:r>
              <a:rPr lang="en-US" dirty="0" err="1"/>
              <a:t>statiile</a:t>
            </a:r>
            <a:r>
              <a:rPr lang="en-US" dirty="0"/>
              <a:t> cu program actinometric </a:t>
            </a:r>
            <a:r>
              <a:rPr lang="ro-RO" dirty="0"/>
              <a:t>- </a:t>
            </a:r>
            <a:r>
              <a:rPr lang="en-US" dirty="0"/>
              <a:t>8 </a:t>
            </a:r>
            <a:r>
              <a:rPr lang="en-US" dirty="0" err="1"/>
              <a:t>amplasamente</a:t>
            </a:r>
            <a:r>
              <a:rPr lang="en-US" dirty="0"/>
              <a:t> se </a:t>
            </a:r>
            <a:r>
              <a:rPr lang="en-US" dirty="0" err="1"/>
              <a:t>va</a:t>
            </a:r>
            <a:r>
              <a:rPr lang="en-US" dirty="0"/>
              <a:t> </a:t>
            </a:r>
            <a:r>
              <a:rPr lang="en-US" dirty="0" err="1"/>
              <a:t>achitiona</a:t>
            </a:r>
            <a:r>
              <a:rPr lang="en-US" dirty="0"/>
              <a:t> traductor </a:t>
            </a:r>
            <a:r>
              <a:rPr lang="en-US" dirty="0" err="1"/>
              <a:t>pentru</a:t>
            </a:r>
            <a:r>
              <a:rPr lang="en-US" dirty="0"/>
              <a:t> </a:t>
            </a:r>
            <a:r>
              <a:rPr lang="en-US" dirty="0" err="1"/>
              <a:t>radiatia</a:t>
            </a:r>
            <a:r>
              <a:rPr lang="en-US" dirty="0"/>
              <a:t> UVB (SUV-B, </a:t>
            </a:r>
            <a:r>
              <a:rPr lang="en-US" dirty="0" err="1"/>
              <a:t>Kipp&amp;Zonen</a:t>
            </a:r>
            <a:r>
              <a:rPr lang="en-US" dirty="0"/>
              <a:t>).</a:t>
            </a:r>
            <a:endParaRPr lang="en-GB" dirty="0"/>
          </a:p>
          <a:p>
            <a:endParaRPr lang="en-GB" dirty="0"/>
          </a:p>
        </p:txBody>
      </p:sp>
    </p:spTree>
    <p:extLst>
      <p:ext uri="{BB962C8B-B14F-4D97-AF65-F5344CB8AC3E}">
        <p14:creationId xmlns:p14="http://schemas.microsoft.com/office/powerpoint/2010/main" val="740569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76631148"/>
              </p:ext>
            </p:extLst>
          </p:nvPr>
        </p:nvGraphicFramePr>
        <p:xfrm>
          <a:off x="2573967" y="116854"/>
          <a:ext cx="1190625" cy="1190625"/>
        </p:xfrm>
        <a:graphic>
          <a:graphicData uri="http://schemas.openxmlformats.org/presentationml/2006/ole">
            <mc:AlternateContent xmlns:mc="http://schemas.openxmlformats.org/markup-compatibility/2006">
              <mc:Choice xmlns:v="urn:schemas-microsoft-com:vml" Requires="v">
                <p:oleObj spid="_x0000_s36902"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967" y="116854"/>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4949" y="311795"/>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390649752"/>
              </p:ext>
            </p:extLst>
          </p:nvPr>
        </p:nvGraphicFramePr>
        <p:xfrm>
          <a:off x="7585400" y="18567"/>
          <a:ext cx="1209675" cy="1209675"/>
        </p:xfrm>
        <a:graphic>
          <a:graphicData uri="http://schemas.openxmlformats.org/presentationml/2006/ole">
            <mc:AlternateContent xmlns:mc="http://schemas.openxmlformats.org/markup-compatibility/2006">
              <mc:Choice xmlns:v="urn:schemas-microsoft-com:vml" Requires="v">
                <p:oleObj spid="_x0000_s36903"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5400" y="18567"/>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67">
            <a:extLst>
              <a:ext uri="{FF2B5EF4-FFF2-40B4-BE49-F238E27FC236}">
                <a16:creationId xmlns:a16="http://schemas.microsoft.com/office/drawing/2014/main" id="{A38F8524-F986-4065-A29A-6784EA65476A}"/>
              </a:ext>
            </a:extLst>
          </p:cNvPr>
          <p:cNvSpPr>
            <a:spLocks noChangeArrowheads="1"/>
          </p:cNvSpPr>
          <p:nvPr/>
        </p:nvSpPr>
        <p:spPr bwMode="auto">
          <a:xfrm>
            <a:off x="196788" y="1253604"/>
            <a:ext cx="11798423" cy="5201615"/>
          </a:xfrm>
          <a:prstGeom prst="rect">
            <a:avLst/>
          </a:prstGeom>
          <a:gradFill rotWithShape="0">
            <a:gsLst>
              <a:gs pos="0">
                <a:srgbClr val="CCFFFF"/>
              </a:gs>
              <a:gs pos="50000">
                <a:schemeClr val="bg1"/>
              </a:gs>
              <a:gs pos="100000">
                <a:srgbClr val="CCFFFF"/>
              </a:gs>
            </a:gsLst>
            <a:lin ang="2700000" scaled="1"/>
          </a:gradFill>
          <a:ln w="38100">
            <a:solidFill>
              <a:srgbClr val="33CCCC"/>
            </a:solidFill>
            <a:miter lim="800000"/>
            <a:headEnd/>
            <a:tailEnd/>
          </a:ln>
          <a:effectLst>
            <a:outerShdw dist="107763" dir="18900000" algn="ctr" rotWithShape="0">
              <a:schemeClr val="bg2"/>
            </a:outerShdw>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90000"/>
              </a:lnSpc>
              <a:buFontTx/>
              <a:buNone/>
            </a:pPr>
            <a:r>
              <a:rPr lang="ro-RO" altLang="en-US" sz="1100" b="1" dirty="0">
                <a:latin typeface="+mn-lt"/>
              </a:rPr>
              <a:t>PROFILUL ORGANIZATIEI</a:t>
            </a:r>
            <a:endParaRPr lang="en-US" altLang="en-US" sz="1100" b="1" dirty="0">
              <a:latin typeface="+mn-lt"/>
            </a:endParaRPr>
          </a:p>
          <a:p>
            <a:pPr>
              <a:lnSpc>
                <a:spcPct val="90000"/>
              </a:lnSpc>
              <a:buFont typeface="Wingdings" panose="05000000000000000000" pitchFamily="2" charset="2"/>
              <a:buNone/>
            </a:pPr>
            <a:r>
              <a:rPr lang="en-GB" altLang="en-US" sz="1100" b="1" dirty="0">
                <a:effectLst>
                  <a:outerShdw blurRad="38100" dist="38100" dir="2700000" algn="tl">
                    <a:srgbClr val="FFFFFF"/>
                  </a:outerShdw>
                </a:effectLst>
                <a:latin typeface="+mn-lt"/>
                <a:sym typeface="Symbol" panose="05050102010706020507" pitchFamily="18" charset="2"/>
              </a:rPr>
              <a:t></a:t>
            </a:r>
            <a:r>
              <a:rPr lang="ro-RO" altLang="en-US" sz="1100" dirty="0">
                <a:latin typeface="+mn-lt"/>
              </a:rPr>
              <a:t> 18</a:t>
            </a:r>
            <a:r>
              <a:rPr lang="en-US" altLang="en-US" sz="1100" dirty="0">
                <a:latin typeface="+mn-lt"/>
              </a:rPr>
              <a:t>-30 </a:t>
            </a:r>
            <a:r>
              <a:rPr lang="en-US" altLang="en-US" sz="1100" dirty="0" err="1">
                <a:latin typeface="+mn-lt"/>
              </a:rPr>
              <a:t>iulie</a:t>
            </a:r>
            <a:r>
              <a:rPr lang="en-US" altLang="en-US" sz="1100" dirty="0">
                <a:latin typeface="+mn-lt"/>
              </a:rPr>
              <a:t> </a:t>
            </a:r>
            <a:r>
              <a:rPr lang="ro-RO" altLang="en-US" sz="1100" dirty="0">
                <a:latin typeface="+mn-lt"/>
              </a:rPr>
              <a:t>1884</a:t>
            </a:r>
            <a:r>
              <a:rPr lang="en-US" altLang="en-US" sz="1100" dirty="0">
                <a:latin typeface="+mn-lt"/>
              </a:rPr>
              <a:t> </a:t>
            </a:r>
            <a:r>
              <a:rPr lang="ro-RO" altLang="en-US" sz="1100" dirty="0">
                <a:latin typeface="+mn-lt"/>
              </a:rPr>
              <a:t>s-a infiintat SERVICIUL METEOROLOGIC AL ROMANIEI</a:t>
            </a:r>
            <a:endParaRPr lang="en-US" altLang="en-US" sz="1100" dirty="0">
              <a:latin typeface="+mn-lt"/>
            </a:endParaRPr>
          </a:p>
          <a:p>
            <a:pPr algn="just">
              <a:lnSpc>
                <a:spcPct val="90000"/>
              </a:lnSpc>
              <a:buNone/>
            </a:pPr>
            <a:r>
              <a:rPr lang="en-GB" altLang="en-US" sz="1100" b="1" dirty="0">
                <a:effectLst>
                  <a:outerShdw blurRad="38100" dist="38100" dir="2700000" algn="tl">
                    <a:srgbClr val="FFFFFF"/>
                  </a:outerShdw>
                </a:effectLst>
                <a:latin typeface="+mn-lt"/>
                <a:sym typeface="Symbol" panose="05050102010706020507" pitchFamily="18" charset="2"/>
              </a:rPr>
              <a:t></a:t>
            </a:r>
            <a:r>
              <a:rPr lang="en-US" altLang="en-US" sz="1100" dirty="0">
                <a:latin typeface="+mn-lt"/>
              </a:rPr>
              <a:t> 2004, </a:t>
            </a:r>
            <a:r>
              <a:rPr lang="en-US" altLang="en-US" sz="1100" dirty="0" err="1">
                <a:latin typeface="+mn-lt"/>
              </a:rPr>
              <a:t>Administratia</a:t>
            </a:r>
            <a:r>
              <a:rPr lang="en-US" altLang="en-US" sz="1100" dirty="0">
                <a:latin typeface="+mn-lt"/>
              </a:rPr>
              <a:t> </a:t>
            </a:r>
            <a:r>
              <a:rPr lang="en-US" altLang="en-US" sz="1100" dirty="0" err="1">
                <a:latin typeface="+mn-lt"/>
              </a:rPr>
              <a:t>Nationala</a:t>
            </a:r>
            <a:r>
              <a:rPr lang="en-US" altLang="en-US" sz="1100" dirty="0">
                <a:latin typeface="+mn-lt"/>
              </a:rPr>
              <a:t> de </a:t>
            </a:r>
            <a:r>
              <a:rPr lang="en-US" altLang="en-US" sz="1100" dirty="0" err="1">
                <a:latin typeface="+mn-lt"/>
              </a:rPr>
              <a:t>Meteorologie</a:t>
            </a:r>
            <a:r>
              <a:rPr lang="en-US" altLang="en-US" sz="1100" dirty="0">
                <a:latin typeface="+mn-lt"/>
              </a:rPr>
              <a:t> (</a:t>
            </a:r>
            <a:r>
              <a:rPr lang="en-US" altLang="en-US" sz="1100" dirty="0" err="1">
                <a:latin typeface="+mn-lt"/>
              </a:rPr>
              <a:t>Legea</a:t>
            </a:r>
            <a:r>
              <a:rPr lang="en-US" altLang="en-US" sz="1100" dirty="0">
                <a:latin typeface="+mn-lt"/>
              </a:rPr>
              <a:t> 216/2004)</a:t>
            </a:r>
          </a:p>
          <a:p>
            <a:pPr algn="just">
              <a:lnSpc>
                <a:spcPct val="90000"/>
              </a:lnSpc>
              <a:buNone/>
            </a:pPr>
            <a:r>
              <a:rPr lang="en-GB" altLang="en-US" sz="1100" b="1" dirty="0">
                <a:effectLst>
                  <a:outerShdw blurRad="38100" dist="38100" dir="2700000" algn="tl">
                    <a:srgbClr val="FFFFFF"/>
                  </a:outerShdw>
                </a:effectLst>
                <a:latin typeface="+mn-lt"/>
                <a:sym typeface="Symbol" panose="05050102010706020507" pitchFamily="18" charset="2"/>
              </a:rPr>
              <a:t> </a:t>
            </a:r>
            <a:r>
              <a:rPr lang="ro-RO" sz="1100" dirty="0">
                <a:latin typeface="+mn-lt"/>
              </a:rPr>
              <a:t>Administraţia Națională de Meteorologie funcționează sub autoritatea Ministerului Mediului și în conformitate cu legislația în domeniu în vigoare răspunde de îndeplinirea activităților prevăzute în Programul „</a:t>
            </a:r>
            <a:r>
              <a:rPr lang="en-GB" sz="1100" dirty="0" err="1">
                <a:latin typeface="+mn-lt"/>
              </a:rPr>
              <a:t>Asigurarea</a:t>
            </a:r>
            <a:r>
              <a:rPr lang="en-GB" sz="1100" dirty="0">
                <a:latin typeface="+mn-lt"/>
              </a:rPr>
              <a:t> </a:t>
            </a:r>
            <a:r>
              <a:rPr lang="en-GB" sz="1100" dirty="0" err="1">
                <a:latin typeface="+mn-lt"/>
              </a:rPr>
              <a:t>veghei</a:t>
            </a:r>
            <a:r>
              <a:rPr lang="en-GB" sz="1100" dirty="0">
                <a:latin typeface="+mn-lt"/>
              </a:rPr>
              <a:t> </a:t>
            </a:r>
            <a:r>
              <a:rPr lang="en-GB" sz="1100" dirty="0" err="1">
                <a:latin typeface="+mn-lt"/>
              </a:rPr>
              <a:t>meteorolologice</a:t>
            </a:r>
            <a:r>
              <a:rPr lang="en-GB" sz="1100" dirty="0">
                <a:latin typeface="+mn-lt"/>
              </a:rPr>
              <a:t> </a:t>
            </a:r>
            <a:r>
              <a:rPr lang="en-GB" sz="1100" dirty="0" err="1">
                <a:latin typeface="+mn-lt"/>
              </a:rPr>
              <a:t>și</a:t>
            </a:r>
            <a:r>
              <a:rPr lang="en-GB" sz="1100" dirty="0">
                <a:latin typeface="+mn-lt"/>
              </a:rPr>
              <a:t> </a:t>
            </a:r>
            <a:r>
              <a:rPr lang="en-GB" sz="1100" dirty="0" err="1">
                <a:latin typeface="+mn-lt"/>
              </a:rPr>
              <a:t>cercetarea</a:t>
            </a:r>
            <a:r>
              <a:rPr lang="en-GB" sz="1100" dirty="0">
                <a:latin typeface="+mn-lt"/>
              </a:rPr>
              <a:t> </a:t>
            </a:r>
            <a:r>
              <a:rPr lang="en-GB" sz="1100" dirty="0" err="1">
                <a:latin typeface="+mn-lt"/>
              </a:rPr>
              <a:t>schimbărilor</a:t>
            </a:r>
            <a:r>
              <a:rPr lang="en-GB" sz="1100" dirty="0">
                <a:latin typeface="+mn-lt"/>
              </a:rPr>
              <a:t> </a:t>
            </a:r>
            <a:r>
              <a:rPr lang="en-GB" sz="1100" dirty="0" err="1">
                <a:latin typeface="+mn-lt"/>
              </a:rPr>
              <a:t>climatice</a:t>
            </a:r>
            <a:r>
              <a:rPr lang="en-GB" sz="1100" dirty="0">
                <a:latin typeface="+mn-lt"/>
              </a:rPr>
              <a:t> pentru </a:t>
            </a:r>
            <a:r>
              <a:rPr lang="en-GB" sz="1100" dirty="0" err="1">
                <a:latin typeface="+mn-lt"/>
              </a:rPr>
              <a:t>protecţia</a:t>
            </a:r>
            <a:r>
              <a:rPr lang="en-GB" sz="1100" dirty="0">
                <a:latin typeface="+mn-lt"/>
              </a:rPr>
              <a:t> </a:t>
            </a:r>
            <a:r>
              <a:rPr lang="en-GB" sz="1100" dirty="0" err="1">
                <a:latin typeface="+mn-lt"/>
              </a:rPr>
              <a:t>oamenilor</a:t>
            </a:r>
            <a:r>
              <a:rPr lang="en-GB" sz="1100" dirty="0">
                <a:latin typeface="+mn-lt"/>
              </a:rPr>
              <a:t> </a:t>
            </a:r>
            <a:r>
              <a:rPr lang="en-GB" sz="1100" dirty="0" err="1">
                <a:latin typeface="+mn-lt"/>
              </a:rPr>
              <a:t>şi</a:t>
            </a:r>
            <a:r>
              <a:rPr lang="en-GB" sz="1100" dirty="0">
                <a:latin typeface="+mn-lt"/>
              </a:rPr>
              <a:t> </a:t>
            </a:r>
            <a:r>
              <a:rPr lang="en-GB" sz="1100" dirty="0" err="1">
                <a:latin typeface="+mn-lt"/>
              </a:rPr>
              <a:t>bunurilor</a:t>
            </a:r>
            <a:r>
              <a:rPr lang="en-GB" sz="1100" dirty="0">
                <a:latin typeface="+mn-lt"/>
              </a:rPr>
              <a:t> </a:t>
            </a:r>
            <a:r>
              <a:rPr lang="en-GB" sz="1100" dirty="0" err="1">
                <a:latin typeface="+mn-lt"/>
              </a:rPr>
              <a:t>împotriva</a:t>
            </a:r>
            <a:r>
              <a:rPr lang="en-GB" sz="1100" dirty="0">
                <a:latin typeface="+mn-lt"/>
              </a:rPr>
              <a:t> </a:t>
            </a:r>
            <a:r>
              <a:rPr lang="en-GB" sz="1100" dirty="0" err="1">
                <a:latin typeface="+mn-lt"/>
              </a:rPr>
              <a:t>fenomenelor</a:t>
            </a:r>
            <a:r>
              <a:rPr lang="en-GB" sz="1100" dirty="0">
                <a:latin typeface="+mn-lt"/>
              </a:rPr>
              <a:t> </a:t>
            </a:r>
            <a:r>
              <a:rPr lang="en-GB" sz="1100" dirty="0" err="1">
                <a:latin typeface="+mn-lt"/>
              </a:rPr>
              <a:t>meteorologice</a:t>
            </a:r>
            <a:r>
              <a:rPr lang="en-GB" sz="1100" dirty="0">
                <a:latin typeface="+mn-lt"/>
              </a:rPr>
              <a:t> </a:t>
            </a:r>
            <a:r>
              <a:rPr lang="en-GB" sz="1100" dirty="0" err="1">
                <a:latin typeface="+mn-lt"/>
              </a:rPr>
              <a:t>periculoase</a:t>
            </a:r>
            <a:r>
              <a:rPr lang="en-GB" sz="1100" dirty="0">
                <a:latin typeface="+mn-lt"/>
              </a:rPr>
              <a:t>”</a:t>
            </a:r>
            <a:r>
              <a:rPr lang="en-US" sz="1100" b="1" dirty="0">
                <a:latin typeface="+mn-lt"/>
              </a:rPr>
              <a:t>. </a:t>
            </a:r>
            <a:endParaRPr lang="en-US" altLang="en-US" sz="1100" b="1" dirty="0">
              <a:latin typeface="+mn-lt"/>
            </a:endParaRPr>
          </a:p>
          <a:p>
            <a:pPr marL="0" indent="0">
              <a:buNone/>
            </a:pPr>
            <a:r>
              <a:rPr lang="ro-RO" sz="1100" dirty="0">
                <a:latin typeface="+mn-lt"/>
              </a:rPr>
              <a:t>Programul Meteorologic Național, </a:t>
            </a:r>
            <a:r>
              <a:rPr lang="it-IT" sz="1100" dirty="0">
                <a:latin typeface="+mn-lt"/>
              </a:rPr>
              <a:t>cu finan</a:t>
            </a:r>
            <a:r>
              <a:rPr lang="ro-RO" sz="1100" dirty="0">
                <a:latin typeface="+mn-lt"/>
              </a:rPr>
              <a:t>ț</a:t>
            </a:r>
            <a:r>
              <a:rPr lang="it-IT" sz="1100" dirty="0">
                <a:latin typeface="+mn-lt"/>
              </a:rPr>
              <a:t>are de la buget, include două subprograme după cum urmează</a:t>
            </a:r>
            <a:r>
              <a:rPr lang="ro-RO" sz="1100" dirty="0">
                <a:latin typeface="+mn-lt"/>
              </a:rPr>
              <a:t>:</a:t>
            </a:r>
            <a:endParaRPr lang="en-US" sz="1100" dirty="0">
              <a:latin typeface="+mn-lt"/>
            </a:endParaRPr>
          </a:p>
          <a:p>
            <a:pPr marL="0" indent="0">
              <a:buNone/>
            </a:pPr>
            <a:r>
              <a:rPr lang="ro-RO" sz="1100" dirty="0">
                <a:latin typeface="+mn-lt"/>
              </a:rPr>
              <a:t>A) Asigurarea veghei meteorologice</a:t>
            </a:r>
            <a:endParaRPr lang="en-US" sz="1100" dirty="0">
              <a:latin typeface="+mn-lt"/>
            </a:endParaRPr>
          </a:p>
          <a:p>
            <a:pPr marL="0" indent="0">
              <a:buNone/>
            </a:pPr>
            <a:r>
              <a:rPr lang="ro-RO" sz="1100" dirty="0">
                <a:latin typeface="+mn-lt"/>
              </a:rPr>
              <a:t>A.I. Exploatarea și întreținerea sistemului național de observații meteorologice</a:t>
            </a:r>
            <a:endParaRPr lang="en-US" sz="1100" dirty="0">
              <a:latin typeface="+mn-lt"/>
            </a:endParaRPr>
          </a:p>
          <a:p>
            <a:pPr marL="0" indent="0">
              <a:buNone/>
            </a:pPr>
            <a:r>
              <a:rPr lang="ro-RO" sz="1100" dirty="0">
                <a:latin typeface="+mn-lt"/>
              </a:rPr>
              <a:t>A.II. Exploatarea și întreținerea sistemului național de prognoze și avertizări meteorologice</a:t>
            </a:r>
            <a:endParaRPr lang="en-US" sz="1100" dirty="0">
              <a:latin typeface="+mn-lt"/>
            </a:endParaRPr>
          </a:p>
          <a:p>
            <a:pPr marL="0" indent="0">
              <a:buNone/>
            </a:pPr>
            <a:r>
              <a:rPr lang="ro-RO" sz="1100" dirty="0">
                <a:latin typeface="+mn-lt"/>
              </a:rPr>
              <a:t>A.III. Fundamentarea metodologică a activităților meteorologice operaționale</a:t>
            </a:r>
            <a:endParaRPr lang="en-US" sz="1100" dirty="0">
              <a:latin typeface="+mn-lt"/>
            </a:endParaRPr>
          </a:p>
          <a:p>
            <a:pPr marL="0" indent="0">
              <a:buNone/>
            </a:pPr>
            <a:r>
              <a:rPr lang="ro-RO" sz="1100" dirty="0">
                <a:latin typeface="+mn-lt"/>
              </a:rPr>
              <a:t>A.IV. Exploatarea și întreținerea sistemului național de comunicații și informatică.</a:t>
            </a:r>
            <a:endParaRPr lang="en-US" sz="1100" dirty="0">
              <a:latin typeface="+mn-lt"/>
            </a:endParaRPr>
          </a:p>
          <a:p>
            <a:pPr marL="0" indent="0">
              <a:buNone/>
            </a:pPr>
            <a:r>
              <a:rPr lang="ro-RO" sz="1100" dirty="0">
                <a:latin typeface="+mn-lt"/>
              </a:rPr>
              <a:t>B) Realizarea schimbului internațional de date și integrarea în sistemul internațional de veghe meteorologică.</a:t>
            </a:r>
            <a:endParaRPr lang="en-US" sz="1100" dirty="0">
              <a:latin typeface="+mn-lt"/>
            </a:endParaRPr>
          </a:p>
          <a:p>
            <a:pPr>
              <a:lnSpc>
                <a:spcPct val="90000"/>
              </a:lnSpc>
              <a:buFont typeface="Wingdings" panose="05000000000000000000" pitchFamily="2" charset="2"/>
              <a:buNone/>
            </a:pPr>
            <a:r>
              <a:rPr lang="en-GB" altLang="en-US" sz="1100" b="1" dirty="0">
                <a:effectLst>
                  <a:outerShdw blurRad="38100" dist="38100" dir="2700000" algn="tl">
                    <a:srgbClr val="FFFFFF"/>
                  </a:outerShdw>
                </a:effectLst>
                <a:latin typeface="+mn-lt"/>
                <a:sym typeface="Symbol" panose="05050102010706020507" pitchFamily="18" charset="2"/>
              </a:rPr>
              <a:t> </a:t>
            </a:r>
            <a:r>
              <a:rPr lang="en-GB" altLang="en-US" sz="1100" dirty="0" err="1">
                <a:latin typeface="+mn-lt"/>
              </a:rPr>
              <a:t>Reteaua</a:t>
            </a:r>
            <a:r>
              <a:rPr lang="en-GB" altLang="en-US" sz="1100" dirty="0">
                <a:latin typeface="+mn-lt"/>
              </a:rPr>
              <a:t> </a:t>
            </a:r>
            <a:r>
              <a:rPr lang="en-GB" altLang="en-US" sz="1100" dirty="0" err="1">
                <a:latin typeface="+mn-lt"/>
              </a:rPr>
              <a:t>nationala</a:t>
            </a:r>
            <a:r>
              <a:rPr lang="en-GB" altLang="en-US" sz="1100" dirty="0">
                <a:latin typeface="+mn-lt"/>
              </a:rPr>
              <a:t> de </a:t>
            </a:r>
            <a:r>
              <a:rPr lang="en-GB" altLang="en-US" sz="1100" dirty="0" err="1">
                <a:latin typeface="+mn-lt"/>
              </a:rPr>
              <a:t>observatii</a:t>
            </a:r>
            <a:r>
              <a:rPr lang="en-GB" altLang="en-US" sz="1100" dirty="0">
                <a:latin typeface="+mn-lt"/>
              </a:rPr>
              <a:t> </a:t>
            </a:r>
            <a:r>
              <a:rPr lang="en-GB" altLang="en-US" sz="1100" dirty="0" err="1">
                <a:latin typeface="+mn-lt"/>
              </a:rPr>
              <a:t>meteorologice</a:t>
            </a:r>
            <a:r>
              <a:rPr lang="en-GB" altLang="en-US" sz="1100" dirty="0">
                <a:latin typeface="+mn-lt"/>
              </a:rPr>
              <a:t> a ANM </a:t>
            </a:r>
            <a:r>
              <a:rPr lang="en-GB" altLang="en-US" sz="1100" dirty="0" err="1">
                <a:latin typeface="+mn-lt"/>
              </a:rPr>
              <a:t>este</a:t>
            </a:r>
            <a:r>
              <a:rPr lang="en-GB" altLang="en-US" sz="1100" dirty="0">
                <a:latin typeface="+mn-lt"/>
              </a:rPr>
              <a:t> </a:t>
            </a:r>
            <a:r>
              <a:rPr lang="en-GB" altLang="en-US" sz="1100" dirty="0" err="1">
                <a:latin typeface="+mn-lt"/>
              </a:rPr>
              <a:t>compusa</a:t>
            </a:r>
            <a:r>
              <a:rPr lang="en-GB" altLang="en-US" sz="1100" dirty="0">
                <a:latin typeface="+mn-lt"/>
              </a:rPr>
              <a:t> din 7 Centre </a:t>
            </a:r>
            <a:r>
              <a:rPr lang="en-GB" altLang="en-US" sz="1100" dirty="0" err="1">
                <a:latin typeface="+mn-lt"/>
              </a:rPr>
              <a:t>Meteorologice</a:t>
            </a:r>
            <a:r>
              <a:rPr lang="en-GB" altLang="en-US" sz="1100" dirty="0">
                <a:latin typeface="+mn-lt"/>
              </a:rPr>
              <a:t> </a:t>
            </a:r>
            <a:r>
              <a:rPr lang="en-GB" altLang="en-US" sz="1100" dirty="0" err="1">
                <a:latin typeface="+mn-lt"/>
              </a:rPr>
              <a:t>Regionale</a:t>
            </a:r>
            <a:r>
              <a:rPr lang="en-GB" altLang="en-US" sz="1100" dirty="0">
                <a:latin typeface="+mn-lt"/>
              </a:rPr>
              <a:t> (CMR) si </a:t>
            </a:r>
            <a:r>
              <a:rPr lang="en-GB" altLang="en-US" sz="1100" dirty="0" err="1">
                <a:latin typeface="+mn-lt"/>
              </a:rPr>
              <a:t>Scoala</a:t>
            </a:r>
            <a:r>
              <a:rPr lang="en-GB" altLang="en-US" sz="1100" dirty="0">
                <a:latin typeface="+mn-lt"/>
              </a:rPr>
              <a:t> </a:t>
            </a:r>
            <a:r>
              <a:rPr lang="en-GB" altLang="en-US" sz="1100" dirty="0" err="1">
                <a:latin typeface="+mn-lt"/>
              </a:rPr>
              <a:t>Nationala</a:t>
            </a:r>
            <a:r>
              <a:rPr lang="en-GB" altLang="en-US" sz="1100" dirty="0">
                <a:latin typeface="+mn-lt"/>
              </a:rPr>
              <a:t> de </a:t>
            </a:r>
            <a:r>
              <a:rPr lang="en-GB" altLang="en-US" sz="1100" dirty="0" err="1">
                <a:latin typeface="+mn-lt"/>
              </a:rPr>
              <a:t>Meteorologie</a:t>
            </a:r>
            <a:r>
              <a:rPr lang="en-GB" altLang="en-US" sz="1100" dirty="0">
                <a:latin typeface="+mn-lt"/>
              </a:rPr>
              <a:t>.</a:t>
            </a:r>
            <a:endParaRPr lang="en-US" altLang="en-US" sz="1100" b="1" dirty="0">
              <a:latin typeface="+mn-lt"/>
            </a:endParaRPr>
          </a:p>
          <a:p>
            <a:pPr algn="just">
              <a:lnSpc>
                <a:spcPct val="90000"/>
              </a:lnSpc>
              <a:buFont typeface="Wingdings" panose="05000000000000000000" pitchFamily="2" charset="2"/>
              <a:buNone/>
            </a:pPr>
            <a:r>
              <a:rPr lang="en-GB" altLang="en-US" sz="1100" b="1" dirty="0">
                <a:effectLst>
                  <a:outerShdw blurRad="38100" dist="38100" dir="2700000" algn="tl">
                    <a:srgbClr val="FFFFFF"/>
                  </a:outerShdw>
                </a:effectLst>
                <a:latin typeface="+mn-lt"/>
                <a:sym typeface="Symbol" panose="05050102010706020507" pitchFamily="18" charset="2"/>
              </a:rPr>
              <a:t></a:t>
            </a:r>
            <a:r>
              <a:rPr lang="en-US" altLang="en-US" sz="1100" b="1" dirty="0">
                <a:latin typeface="+mn-lt"/>
              </a:rPr>
              <a:t> </a:t>
            </a:r>
            <a:r>
              <a:rPr lang="ro-RO" sz="1100" dirty="0">
                <a:latin typeface="+mn-lt"/>
              </a:rPr>
              <a:t>Administrația Națională de Meteorologie, în calitate de autoritate tehnică națională în domeniul meteorologiei asigura totodata si obligatiile si angajamentele internationale, dupa cum urmeaza:</a:t>
            </a:r>
            <a:endParaRPr lang="en-US" sz="1100" dirty="0">
              <a:latin typeface="+mn-lt"/>
            </a:endParaRPr>
          </a:p>
          <a:p>
            <a:r>
              <a:rPr lang="ro-RO" sz="1100" dirty="0">
                <a:latin typeface="+mn-lt"/>
              </a:rPr>
              <a:t>obligațiile internaționale prevăzute în convenția Organizației Meteorologice Mondiale (OMM) privind transmiterea gratuită în sistemul global de telecomunicații meteorologice a observațiilor de la cele </a:t>
            </a:r>
            <a:r>
              <a:rPr lang="en-US" altLang="en-US" sz="1100" dirty="0">
                <a:latin typeface="+mn-lt"/>
              </a:rPr>
              <a:t>23 </a:t>
            </a:r>
            <a:r>
              <a:rPr lang="en-US" altLang="en-US" sz="1100" dirty="0" err="1">
                <a:latin typeface="+mn-lt"/>
              </a:rPr>
              <a:t>statii</a:t>
            </a:r>
            <a:r>
              <a:rPr lang="en-US" altLang="en-US" sz="1100" dirty="0">
                <a:latin typeface="+mn-lt"/>
              </a:rPr>
              <a:t> in </a:t>
            </a:r>
            <a:r>
              <a:rPr lang="en-US" altLang="en-US" sz="1100" dirty="0" err="1">
                <a:latin typeface="+mn-lt"/>
              </a:rPr>
              <a:t>Reteaua</a:t>
            </a:r>
            <a:r>
              <a:rPr lang="en-US" altLang="en-US" sz="1100" dirty="0">
                <a:latin typeface="+mn-lt"/>
              </a:rPr>
              <a:t> </a:t>
            </a:r>
            <a:r>
              <a:rPr lang="en-US" altLang="en-US" sz="1100" dirty="0" err="1">
                <a:latin typeface="+mn-lt"/>
              </a:rPr>
              <a:t>Sinoptica</a:t>
            </a:r>
            <a:r>
              <a:rPr lang="en-US" altLang="en-US" sz="1100" dirty="0">
                <a:latin typeface="+mn-lt"/>
              </a:rPr>
              <a:t> </a:t>
            </a:r>
            <a:r>
              <a:rPr lang="en-US" altLang="en-US" sz="1100" dirty="0" err="1">
                <a:latin typeface="+mn-lt"/>
              </a:rPr>
              <a:t>Regionala</a:t>
            </a:r>
            <a:r>
              <a:rPr lang="en-US" altLang="en-US" sz="1100" dirty="0">
                <a:latin typeface="+mn-lt"/>
              </a:rPr>
              <a:t> de </a:t>
            </a:r>
            <a:r>
              <a:rPr lang="en-US" altLang="en-US" sz="1100" dirty="0" err="1">
                <a:latin typeface="+mn-lt"/>
              </a:rPr>
              <a:t>Baza</a:t>
            </a:r>
            <a:r>
              <a:rPr lang="en-US" altLang="en-US" sz="1100" dirty="0">
                <a:latin typeface="+mn-lt"/>
              </a:rPr>
              <a:t> si 14 </a:t>
            </a:r>
            <a:r>
              <a:rPr lang="en-US" altLang="en-US" sz="1100" dirty="0" err="1">
                <a:latin typeface="+mn-lt"/>
              </a:rPr>
              <a:t>statii</a:t>
            </a:r>
            <a:r>
              <a:rPr lang="en-US" altLang="en-US" sz="1100" dirty="0">
                <a:latin typeface="+mn-lt"/>
              </a:rPr>
              <a:t> in </a:t>
            </a:r>
            <a:r>
              <a:rPr lang="en-US" altLang="en-US" sz="1100" dirty="0" err="1">
                <a:latin typeface="+mn-lt"/>
              </a:rPr>
              <a:t>Reteaua</a:t>
            </a:r>
            <a:r>
              <a:rPr lang="en-US" altLang="en-US" sz="1100" dirty="0">
                <a:latin typeface="+mn-lt"/>
              </a:rPr>
              <a:t> </a:t>
            </a:r>
            <a:r>
              <a:rPr lang="en-US" altLang="en-US" sz="1100" dirty="0" err="1">
                <a:latin typeface="+mn-lt"/>
              </a:rPr>
              <a:t>Climatologica</a:t>
            </a:r>
            <a:r>
              <a:rPr lang="en-US" altLang="en-US" sz="1100" dirty="0">
                <a:latin typeface="+mn-lt"/>
              </a:rPr>
              <a:t> </a:t>
            </a:r>
            <a:r>
              <a:rPr lang="en-US" altLang="en-US" sz="1100" dirty="0" err="1">
                <a:latin typeface="+mn-lt"/>
              </a:rPr>
              <a:t>Regionala</a:t>
            </a:r>
            <a:r>
              <a:rPr lang="en-US" altLang="en-US" sz="1100" dirty="0">
                <a:latin typeface="+mn-lt"/>
              </a:rPr>
              <a:t> de </a:t>
            </a:r>
            <a:r>
              <a:rPr lang="en-US" altLang="en-US" sz="1100" dirty="0" err="1">
                <a:latin typeface="+mn-lt"/>
              </a:rPr>
              <a:t>Baza</a:t>
            </a:r>
            <a:r>
              <a:rPr lang="en-US" altLang="en-US" sz="1100" dirty="0">
                <a:latin typeface="+mn-lt"/>
              </a:rPr>
              <a:t> </a:t>
            </a:r>
            <a:r>
              <a:rPr lang="ro-RO" sz="1100" dirty="0">
                <a:latin typeface="+mn-lt"/>
              </a:rPr>
              <a:t>aflate în flux internațional de schimb de date,  precum și a datelor de aerosondaj de la stația  meteorologică București-Băneasa; </a:t>
            </a:r>
            <a:endParaRPr lang="en-US" sz="1100" dirty="0">
              <a:latin typeface="+mn-lt"/>
            </a:endParaRPr>
          </a:p>
          <a:p>
            <a:pPr lvl="0"/>
            <a:r>
              <a:rPr lang="ro-RO" sz="1100" dirty="0">
                <a:latin typeface="+mn-lt"/>
              </a:rPr>
              <a:t>utilizarea produselor furnizate de EUMETSAT şi ECMWF şi anume imagini satelitare, respectiv prognoze numerice ale vremii în scopul îmbunătăţirii prognozei vremii și a emiterii atentionărilor sau avertizărilor privind posibilitatea producerii pe teritoriul României a fenomenelor meteorologice periculoase;</a:t>
            </a:r>
            <a:endParaRPr lang="en-US" sz="1100" dirty="0">
              <a:latin typeface="+mn-lt"/>
            </a:endParaRPr>
          </a:p>
          <a:p>
            <a:pPr lvl="0"/>
            <a:r>
              <a:rPr lang="ro-RO" sz="1100" dirty="0">
                <a:latin typeface="+mn-lt"/>
              </a:rPr>
              <a:t>verificarea prognozelor numerice ale ECMWF pentru România cu date reale măsurate la staţiile meteorologice din ţară. Rezultatele obţinute au fost furnizate Centrului European pentru Prognoză a VremiiParticiparea în Comisiile de specialitate ale organismelor Europene și ale OMM la care Administrația Națională de Meteorologie este membră:</a:t>
            </a:r>
            <a:endParaRPr lang="en-US" sz="1100" dirty="0">
              <a:latin typeface="+mn-lt"/>
            </a:endParaRPr>
          </a:p>
          <a:p>
            <a:pPr lvl="0"/>
            <a:r>
              <a:rPr lang="ro-RO" sz="1100" dirty="0">
                <a:latin typeface="+mn-lt"/>
              </a:rPr>
              <a:t>realizarea obiectivelor de cercetare-dezvoltare din consorţiile ALADIN şi COSMO; </a:t>
            </a:r>
            <a:endParaRPr lang="en-US" sz="1100" dirty="0">
              <a:latin typeface="+mn-lt"/>
            </a:endParaRPr>
          </a:p>
          <a:p>
            <a:pPr lvl="0"/>
            <a:r>
              <a:rPr lang="ro-RO" sz="1100" dirty="0">
                <a:latin typeface="+mn-lt"/>
              </a:rPr>
              <a:t>participarea cu date radar din reţeaua naţională în programul OPERA (OPErational Radar) din cadrul EUMETNET;</a:t>
            </a:r>
            <a:endParaRPr lang="en-US" sz="1100" dirty="0">
              <a:latin typeface="+mn-lt"/>
            </a:endParaRPr>
          </a:p>
          <a:p>
            <a:pPr lvl="0"/>
            <a:r>
              <a:rPr lang="ro-RO" sz="1100" dirty="0">
                <a:latin typeface="+mn-lt"/>
              </a:rPr>
              <a:t>participarea la intalnirile tehnice in cadrul Adunării Generale a ECOMET – Gruparea pe Probleme de Interes Economic a Serviciilor Meteorologice Naționale din Zona Economică Europeană.</a:t>
            </a:r>
            <a:endParaRPr lang="en-US" sz="1100" dirty="0">
              <a:latin typeface="+mn-lt"/>
            </a:endParaRPr>
          </a:p>
          <a:p>
            <a:pPr algn="just">
              <a:lnSpc>
                <a:spcPct val="90000"/>
              </a:lnSpc>
              <a:buFont typeface="Symbol" panose="05050102010706020507" pitchFamily="18" charset="2"/>
              <a:buChar char="Þ"/>
            </a:pPr>
            <a:endParaRPr lang="en-GB" altLang="en-US" sz="1200" dirty="0">
              <a:solidFill>
                <a:srgbClr val="000000"/>
              </a:solidFill>
              <a:latin typeface="+mn-lt"/>
            </a:endParaRPr>
          </a:p>
        </p:txBody>
      </p:sp>
      <p:pic>
        <p:nvPicPr>
          <p:cNvPr id="16" name="Picture 15">
            <a:extLst>
              <a:ext uri="{FF2B5EF4-FFF2-40B4-BE49-F238E27FC236}">
                <a16:creationId xmlns:a16="http://schemas.microsoft.com/office/drawing/2014/main" id="{27FE76C4-A746-46D7-BDB1-C54D4F4D1DDC}"/>
              </a:ext>
            </a:extLst>
          </p:cNvPr>
          <p:cNvPicPr/>
          <p:nvPr/>
        </p:nvPicPr>
        <p:blipFill>
          <a:blip r:embed="rId8"/>
          <a:stretch>
            <a:fillRect/>
          </a:stretch>
        </p:blipFill>
        <p:spPr>
          <a:xfrm>
            <a:off x="11134195" y="6199629"/>
            <a:ext cx="618555" cy="626395"/>
          </a:xfrm>
          <a:prstGeom prst="rect">
            <a:avLst/>
          </a:prstGeom>
        </p:spPr>
      </p:pic>
    </p:spTree>
    <p:extLst>
      <p:ext uri="{BB962C8B-B14F-4D97-AF65-F5344CB8AC3E}">
        <p14:creationId xmlns:p14="http://schemas.microsoft.com/office/powerpoint/2010/main" val="2882112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1687449" y="1525860"/>
            <a:ext cx="8601682" cy="800091"/>
          </a:xfrm>
        </p:spPr>
        <p:txBody>
          <a:bodyPr/>
          <a:lstStyle/>
          <a:p>
            <a:pPr algn="ctr"/>
            <a:r>
              <a:rPr lang="en-US" sz="1400" b="1" dirty="0">
                <a:solidFill>
                  <a:schemeClr val="accent2">
                    <a:lumMod val="75000"/>
                  </a:schemeClr>
                </a:solidFill>
              </a:rPr>
              <a:t>II. DEZVOLTAREA SISTEMULUI NATIONAL DE MONITORIZARE SI AVERTIZARE A FENOMENELOR METEOROLOGICE PERICULOASE PENTRU ASIGURAREA PROTECTIEI VIETII SI A BUNURILOR MATERIALE  Cod SMIS 2014+ 127994, POIM 2014 - 2020</a:t>
            </a: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527740" y="2350358"/>
            <a:ext cx="10749859" cy="3584450"/>
          </a:xfrm>
          <a:ln>
            <a:solidFill>
              <a:schemeClr val="tx1"/>
            </a:solidFill>
          </a:ln>
        </p:spPr>
        <p:txBody>
          <a:bodyPr>
            <a:normAutofit/>
          </a:bodyPr>
          <a:lstStyle/>
          <a:p>
            <a:pPr marL="742950" lvl="1" indent="-285750" algn="just">
              <a:spcBef>
                <a:spcPts val="0"/>
              </a:spcBef>
              <a:buFont typeface="Arial" panose="020B0604020202020204" pitchFamily="34" charset="0"/>
              <a:buChar char="•"/>
            </a:pPr>
            <a:endParaRPr lang="en-US" sz="1400" dirty="0">
              <a:solidFill>
                <a:schemeClr val="tx2"/>
              </a:solidFill>
            </a:endParaRPr>
          </a:p>
          <a:p>
            <a:pPr marL="285750" indent="-285750" algn="just">
              <a:spcBef>
                <a:spcPts val="0"/>
              </a:spcBef>
              <a:buClr>
                <a:srgbClr val="5FCBEF"/>
              </a:buClr>
              <a:buFont typeface="Wingdings" panose="05000000000000000000" pitchFamily="2" charset="2"/>
              <a:buChar char="Ø"/>
            </a:pPr>
            <a:r>
              <a:rPr lang="en-US" sz="1600" b="1" cap="all" dirty="0">
                <a:solidFill>
                  <a:srgbClr val="0070C0"/>
                </a:solidFill>
              </a:rPr>
              <a:t>OBIECTIVUL 3:</a:t>
            </a:r>
            <a:r>
              <a:rPr lang="en-US" sz="1600" cap="all" dirty="0">
                <a:solidFill>
                  <a:srgbClr val="0070C0"/>
                </a:solidFill>
              </a:rPr>
              <a:t> </a:t>
            </a:r>
            <a:r>
              <a:rPr lang="ro-RO" sz="1600" dirty="0">
                <a:solidFill>
                  <a:schemeClr val="tx2"/>
                </a:solidFill>
              </a:rPr>
              <a:t>Modernizarea sistemului de telecomunicatii si vizualizare a produselor meteorologice de prognoza si avertizare de fenomene meteo periculoase</a:t>
            </a:r>
            <a:endParaRPr lang="en-US" sz="1600" dirty="0">
              <a:solidFill>
                <a:schemeClr val="tx2"/>
              </a:solidFill>
            </a:endParaRPr>
          </a:p>
          <a:p>
            <a:pPr marL="285750" indent="-285750" algn="just">
              <a:spcBef>
                <a:spcPts val="0"/>
              </a:spcBef>
              <a:buClr>
                <a:srgbClr val="5FCBEF"/>
              </a:buClr>
              <a:buFont typeface="Wingdings" panose="05000000000000000000" pitchFamily="2" charset="2"/>
              <a:buChar char="Ø"/>
            </a:pPr>
            <a:endParaRPr lang="en-US" sz="1600" dirty="0">
              <a:solidFill>
                <a:schemeClr val="tx2"/>
              </a:solidFill>
            </a:endParaRPr>
          </a:p>
          <a:p>
            <a:pPr marL="742950" lvl="1" indent="-285750" algn="just">
              <a:spcBef>
                <a:spcPts val="0"/>
              </a:spcBef>
              <a:buClr>
                <a:srgbClr val="5FCBEF"/>
              </a:buClr>
              <a:buFont typeface="Wingdings" panose="05000000000000000000" pitchFamily="2" charset="2"/>
              <a:buChar char="Ø"/>
            </a:pPr>
            <a:r>
              <a:rPr lang="en-US" dirty="0" err="1">
                <a:solidFill>
                  <a:schemeClr val="tx2"/>
                </a:solidFill>
              </a:rPr>
              <a:t>Valoare</a:t>
            </a:r>
            <a:r>
              <a:rPr lang="en-US" dirty="0">
                <a:solidFill>
                  <a:schemeClr val="tx2"/>
                </a:solidFill>
              </a:rPr>
              <a:t> </a:t>
            </a:r>
            <a:r>
              <a:rPr lang="en-US" dirty="0" err="1">
                <a:solidFill>
                  <a:schemeClr val="tx2"/>
                </a:solidFill>
              </a:rPr>
              <a:t>bugetata</a:t>
            </a:r>
            <a:r>
              <a:rPr lang="en-US" dirty="0">
                <a:solidFill>
                  <a:schemeClr val="tx2"/>
                </a:solidFill>
              </a:rPr>
              <a:t>: </a:t>
            </a:r>
            <a:r>
              <a:rPr lang="en-US" b="1" dirty="0">
                <a:solidFill>
                  <a:srgbClr val="7030A0"/>
                </a:solidFill>
              </a:rPr>
              <a:t>11.397.765,26 LEI</a:t>
            </a:r>
          </a:p>
          <a:p>
            <a:pPr marL="742950" lvl="1" indent="-285750" algn="just">
              <a:spcBef>
                <a:spcPts val="0"/>
              </a:spcBef>
              <a:buClr>
                <a:srgbClr val="5FCBEF"/>
              </a:buClr>
              <a:buFont typeface="Wingdings" panose="05000000000000000000" pitchFamily="2" charset="2"/>
              <a:buChar char="Ø"/>
            </a:pPr>
            <a:r>
              <a:rPr lang="en-US" dirty="0" err="1">
                <a:solidFill>
                  <a:schemeClr val="tx2"/>
                </a:solidFill>
              </a:rPr>
              <a:t>Durata</a:t>
            </a:r>
            <a:r>
              <a:rPr lang="en-US" dirty="0">
                <a:solidFill>
                  <a:schemeClr val="tx2"/>
                </a:solidFill>
              </a:rPr>
              <a:t> contract: 12 </a:t>
            </a:r>
            <a:r>
              <a:rPr lang="en-US" dirty="0" err="1">
                <a:solidFill>
                  <a:schemeClr val="tx2"/>
                </a:solidFill>
              </a:rPr>
              <a:t>luni</a:t>
            </a:r>
            <a:r>
              <a:rPr lang="en-US" dirty="0">
                <a:solidFill>
                  <a:schemeClr val="tx2"/>
                </a:solidFill>
              </a:rPr>
              <a:t> – </a:t>
            </a:r>
            <a:r>
              <a:rPr lang="en-US" dirty="0" err="1">
                <a:solidFill>
                  <a:schemeClr val="tx2"/>
                </a:solidFill>
              </a:rPr>
              <a:t>iunie</a:t>
            </a:r>
            <a:r>
              <a:rPr lang="en-US" dirty="0">
                <a:solidFill>
                  <a:schemeClr val="tx2"/>
                </a:solidFill>
              </a:rPr>
              <a:t> 2019 – </a:t>
            </a:r>
            <a:r>
              <a:rPr lang="en-US" dirty="0" err="1">
                <a:solidFill>
                  <a:schemeClr val="tx2"/>
                </a:solidFill>
              </a:rPr>
              <a:t>iunie</a:t>
            </a:r>
            <a:r>
              <a:rPr lang="en-US" dirty="0">
                <a:solidFill>
                  <a:schemeClr val="tx2"/>
                </a:solidFill>
              </a:rPr>
              <a:t> 2020</a:t>
            </a:r>
          </a:p>
          <a:p>
            <a:pPr marL="742950" lvl="1" indent="-285750" algn="just">
              <a:spcBef>
                <a:spcPts val="0"/>
              </a:spcBef>
              <a:buClr>
                <a:srgbClr val="5FCBEF"/>
              </a:buClr>
              <a:buFont typeface="Wingdings" panose="05000000000000000000" pitchFamily="2" charset="2"/>
              <a:buChar char="Ø"/>
            </a:pPr>
            <a:r>
              <a:rPr lang="en-US" dirty="0" err="1">
                <a:solidFill>
                  <a:schemeClr val="tx2"/>
                </a:solidFill>
              </a:rPr>
              <a:t>Stadiu</a:t>
            </a:r>
            <a:r>
              <a:rPr lang="en-US" dirty="0">
                <a:solidFill>
                  <a:schemeClr val="tx2"/>
                </a:solidFill>
              </a:rPr>
              <a:t>: </a:t>
            </a:r>
            <a:r>
              <a:rPr lang="en-US" dirty="0">
                <a:solidFill>
                  <a:srgbClr val="FF0000"/>
                </a:solidFill>
              </a:rPr>
              <a:t>in </a:t>
            </a:r>
            <a:r>
              <a:rPr lang="en-US" dirty="0" err="1">
                <a:solidFill>
                  <a:srgbClr val="FF0000"/>
                </a:solidFill>
              </a:rPr>
              <a:t>implementare</a:t>
            </a:r>
            <a:endParaRPr lang="en-US" dirty="0">
              <a:solidFill>
                <a:srgbClr val="FF0000"/>
              </a:solidFill>
            </a:endParaRPr>
          </a:p>
          <a:p>
            <a:pPr marL="742950" lvl="1" indent="-285750" algn="just">
              <a:spcBef>
                <a:spcPts val="0"/>
              </a:spcBef>
              <a:buClr>
                <a:srgbClr val="5FCBEF"/>
              </a:buClr>
              <a:buFont typeface="Wingdings" panose="05000000000000000000" pitchFamily="2" charset="2"/>
              <a:buChar char="Ø"/>
            </a:pPr>
            <a:r>
              <a:rPr lang="en-US" dirty="0" err="1">
                <a:solidFill>
                  <a:schemeClr val="tx2"/>
                </a:solidFill>
              </a:rPr>
              <a:t>Descriere</a:t>
            </a:r>
            <a:r>
              <a:rPr lang="en-US" dirty="0">
                <a:solidFill>
                  <a:schemeClr val="tx2"/>
                </a:solidFill>
              </a:rPr>
              <a:t>:  </a:t>
            </a:r>
          </a:p>
          <a:p>
            <a:pPr marL="1200150" lvl="2" indent="-285750" algn="just">
              <a:spcBef>
                <a:spcPts val="0"/>
              </a:spcBef>
              <a:buClr>
                <a:srgbClr val="5FCBEF"/>
              </a:buClr>
              <a:buFont typeface="Arial" panose="020B0604020202020204" pitchFamily="34" charset="0"/>
              <a:buChar char="•"/>
            </a:pPr>
            <a:r>
              <a:rPr lang="en-US" sz="1600" dirty="0" err="1">
                <a:solidFill>
                  <a:schemeClr val="tx1"/>
                </a:solidFill>
              </a:rPr>
              <a:t>Modernizarea</a:t>
            </a:r>
            <a:r>
              <a:rPr lang="en-US" sz="1600" dirty="0">
                <a:solidFill>
                  <a:schemeClr val="tx1"/>
                </a:solidFill>
              </a:rPr>
              <a:t> </a:t>
            </a:r>
            <a:r>
              <a:rPr lang="en-US" sz="1600" dirty="0" err="1">
                <a:solidFill>
                  <a:schemeClr val="tx1"/>
                </a:solidFill>
              </a:rPr>
              <a:t>sistemelor</a:t>
            </a:r>
            <a:r>
              <a:rPr lang="en-US" sz="1600" dirty="0">
                <a:solidFill>
                  <a:schemeClr val="tx1"/>
                </a:solidFill>
              </a:rPr>
              <a:t> de </a:t>
            </a:r>
            <a:r>
              <a:rPr lang="en-US" sz="1600" dirty="0" err="1">
                <a:solidFill>
                  <a:schemeClr val="tx1"/>
                </a:solidFill>
              </a:rPr>
              <a:t>vizualizare-diseminare</a:t>
            </a:r>
            <a:r>
              <a:rPr lang="en-US" sz="1600" dirty="0">
                <a:solidFill>
                  <a:schemeClr val="tx1"/>
                </a:solidFill>
              </a:rPr>
              <a:t>, de </a:t>
            </a:r>
            <a:r>
              <a:rPr lang="en-US" sz="1600" dirty="0" err="1">
                <a:solidFill>
                  <a:schemeClr val="tx1"/>
                </a:solidFill>
              </a:rPr>
              <a:t>comunicatii</a:t>
            </a:r>
            <a:r>
              <a:rPr lang="en-US" sz="1600" dirty="0">
                <a:solidFill>
                  <a:schemeClr val="tx1"/>
                </a:solidFill>
              </a:rPr>
              <a:t> si de </a:t>
            </a:r>
            <a:r>
              <a:rPr lang="en-US" sz="1600" dirty="0" err="1">
                <a:solidFill>
                  <a:schemeClr val="tx1"/>
                </a:solidFill>
              </a:rPr>
              <a:t>securitate</a:t>
            </a:r>
            <a:r>
              <a:rPr lang="en-US" sz="1600" dirty="0">
                <a:solidFill>
                  <a:schemeClr val="tx1"/>
                </a:solidFill>
              </a:rPr>
              <a:t> pentru </a:t>
            </a:r>
            <a:r>
              <a:rPr lang="en-US" sz="1600" dirty="0" err="1">
                <a:solidFill>
                  <a:schemeClr val="tx1"/>
                </a:solidFill>
              </a:rPr>
              <a:t>imbunatatirea</a:t>
            </a:r>
            <a:r>
              <a:rPr lang="en-US" sz="1600" dirty="0">
                <a:solidFill>
                  <a:schemeClr val="tx1"/>
                </a:solidFill>
              </a:rPr>
              <a:t> </a:t>
            </a:r>
            <a:r>
              <a:rPr lang="en-US" sz="1600" dirty="0" err="1">
                <a:solidFill>
                  <a:schemeClr val="tx1"/>
                </a:solidFill>
              </a:rPr>
              <a:t>activitatilor</a:t>
            </a:r>
            <a:r>
              <a:rPr lang="en-US" sz="1600" dirty="0">
                <a:solidFill>
                  <a:schemeClr val="tx1"/>
                </a:solidFill>
              </a:rPr>
              <a:t> </a:t>
            </a:r>
            <a:r>
              <a:rPr lang="en-US" sz="1600" dirty="0" err="1">
                <a:solidFill>
                  <a:schemeClr val="tx1"/>
                </a:solidFill>
              </a:rPr>
              <a:t>operationale</a:t>
            </a:r>
            <a:r>
              <a:rPr lang="en-US" sz="1600" dirty="0">
                <a:solidFill>
                  <a:schemeClr val="tx1"/>
                </a:solidFill>
              </a:rPr>
              <a:t>, de </a:t>
            </a:r>
            <a:r>
              <a:rPr lang="en-US" sz="1600" dirty="0" err="1">
                <a:solidFill>
                  <a:schemeClr val="tx1"/>
                </a:solidFill>
              </a:rPr>
              <a:t>prognoza</a:t>
            </a:r>
            <a:r>
              <a:rPr lang="en-US" sz="1600" dirty="0">
                <a:solidFill>
                  <a:schemeClr val="tx1"/>
                </a:solidFill>
              </a:rPr>
              <a:t> si </a:t>
            </a:r>
            <a:r>
              <a:rPr lang="en-US" sz="1600" dirty="0" err="1">
                <a:solidFill>
                  <a:schemeClr val="tx1"/>
                </a:solidFill>
              </a:rPr>
              <a:t>avertizare</a:t>
            </a:r>
            <a:r>
              <a:rPr lang="en-US" sz="1600" dirty="0">
                <a:solidFill>
                  <a:schemeClr val="tx1"/>
                </a:solidFill>
              </a:rPr>
              <a:t> a </a:t>
            </a:r>
            <a:r>
              <a:rPr lang="en-US" sz="1600" dirty="0" err="1">
                <a:solidFill>
                  <a:schemeClr val="tx1"/>
                </a:solidFill>
              </a:rPr>
              <a:t>fenomenelor</a:t>
            </a:r>
            <a:r>
              <a:rPr lang="en-US" sz="1600" dirty="0">
                <a:solidFill>
                  <a:schemeClr val="tx1"/>
                </a:solidFill>
              </a:rPr>
              <a:t> </a:t>
            </a:r>
            <a:r>
              <a:rPr lang="en-US" sz="1600" dirty="0" err="1">
                <a:solidFill>
                  <a:schemeClr val="tx1"/>
                </a:solidFill>
              </a:rPr>
              <a:t>meteorologice</a:t>
            </a:r>
            <a:r>
              <a:rPr lang="en-US" sz="1600" dirty="0">
                <a:solidFill>
                  <a:schemeClr val="tx1"/>
                </a:solidFill>
              </a:rPr>
              <a:t> de </a:t>
            </a:r>
            <a:r>
              <a:rPr lang="en-US" sz="1600" dirty="0" err="1">
                <a:solidFill>
                  <a:schemeClr val="tx1"/>
                </a:solidFill>
              </a:rPr>
              <a:t>vreme</a:t>
            </a:r>
            <a:r>
              <a:rPr lang="en-US" sz="1600" dirty="0">
                <a:solidFill>
                  <a:schemeClr val="tx1"/>
                </a:solidFill>
              </a:rPr>
              <a:t> </a:t>
            </a:r>
            <a:r>
              <a:rPr lang="en-US" sz="1600" dirty="0" err="1">
                <a:solidFill>
                  <a:schemeClr val="tx1"/>
                </a:solidFill>
              </a:rPr>
              <a:t>severa</a:t>
            </a:r>
            <a:r>
              <a:rPr lang="en-US" sz="1600" dirty="0">
                <a:solidFill>
                  <a:schemeClr val="tx1"/>
                </a:solidFill>
              </a:rPr>
              <a:t>, </a:t>
            </a:r>
            <a:r>
              <a:rPr lang="en-US" sz="1600" dirty="0" err="1">
                <a:solidFill>
                  <a:schemeClr val="tx2"/>
                </a:solidFill>
              </a:rPr>
              <a:t>activitatea</a:t>
            </a:r>
            <a:r>
              <a:rPr lang="en-US" sz="1600" dirty="0">
                <a:solidFill>
                  <a:schemeClr val="tx2"/>
                </a:solidFill>
              </a:rPr>
              <a:t> </a:t>
            </a:r>
            <a:r>
              <a:rPr lang="en-US" sz="1600" dirty="0" err="1">
                <a:solidFill>
                  <a:schemeClr val="tx2"/>
                </a:solidFill>
              </a:rPr>
              <a:t>operativa</a:t>
            </a:r>
            <a:r>
              <a:rPr lang="en-US" sz="1600" dirty="0">
                <a:solidFill>
                  <a:schemeClr val="tx2"/>
                </a:solidFill>
              </a:rPr>
              <a:t> </a:t>
            </a:r>
            <a:r>
              <a:rPr lang="en-US" sz="1600" dirty="0" err="1">
                <a:solidFill>
                  <a:schemeClr val="tx2"/>
                </a:solidFill>
              </a:rPr>
              <a:t>beneficiind</a:t>
            </a:r>
            <a:r>
              <a:rPr lang="en-US" sz="1600" dirty="0">
                <a:solidFill>
                  <a:schemeClr val="tx2"/>
                </a:solidFill>
              </a:rPr>
              <a:t> </a:t>
            </a:r>
            <a:r>
              <a:rPr lang="en-US" sz="1600" dirty="0" err="1">
                <a:solidFill>
                  <a:schemeClr val="tx2"/>
                </a:solidFill>
              </a:rPr>
              <a:t>astfel</a:t>
            </a:r>
            <a:r>
              <a:rPr lang="en-US" sz="1600" dirty="0">
                <a:solidFill>
                  <a:schemeClr val="tx2"/>
                </a:solidFill>
              </a:rPr>
              <a:t> de un </a:t>
            </a:r>
            <a:r>
              <a:rPr lang="en-US" sz="1600" dirty="0" err="1">
                <a:solidFill>
                  <a:schemeClr val="tx2"/>
                </a:solidFill>
              </a:rPr>
              <a:t>sistem</a:t>
            </a:r>
            <a:r>
              <a:rPr lang="en-US" sz="1600" dirty="0">
                <a:solidFill>
                  <a:schemeClr val="tx2"/>
                </a:solidFill>
              </a:rPr>
              <a:t> modern, </a:t>
            </a:r>
            <a:r>
              <a:rPr lang="en-US" sz="1600" dirty="0" err="1">
                <a:solidFill>
                  <a:schemeClr val="tx2"/>
                </a:solidFill>
              </a:rPr>
              <a:t>actualizat</a:t>
            </a:r>
            <a:r>
              <a:rPr lang="en-US" sz="1600" dirty="0">
                <a:solidFill>
                  <a:schemeClr val="tx2"/>
                </a:solidFill>
              </a:rPr>
              <a:t>, care </a:t>
            </a:r>
            <a:r>
              <a:rPr lang="en-US" sz="1600" dirty="0" err="1">
                <a:solidFill>
                  <a:schemeClr val="tx2"/>
                </a:solidFill>
              </a:rPr>
              <a:t>sa</a:t>
            </a:r>
            <a:r>
              <a:rPr lang="en-US" sz="1600" dirty="0">
                <a:solidFill>
                  <a:schemeClr val="tx2"/>
                </a:solidFill>
              </a:rPr>
              <a:t> </a:t>
            </a:r>
            <a:r>
              <a:rPr lang="en-US" sz="1600" dirty="0" err="1">
                <a:solidFill>
                  <a:schemeClr val="tx2"/>
                </a:solidFill>
              </a:rPr>
              <a:t>ofere</a:t>
            </a:r>
            <a:r>
              <a:rPr lang="en-US" sz="1600" dirty="0">
                <a:solidFill>
                  <a:schemeClr val="tx2"/>
                </a:solidFill>
              </a:rPr>
              <a:t> </a:t>
            </a:r>
            <a:r>
              <a:rPr lang="en-US" sz="1600" dirty="0" err="1">
                <a:solidFill>
                  <a:schemeClr val="tx2"/>
                </a:solidFill>
              </a:rPr>
              <a:t>meteorologilor</a:t>
            </a:r>
            <a:r>
              <a:rPr lang="en-US" sz="1600" dirty="0">
                <a:solidFill>
                  <a:schemeClr val="tx2"/>
                </a:solidFill>
              </a:rPr>
              <a:t> </a:t>
            </a:r>
            <a:r>
              <a:rPr lang="en-US" sz="1600" dirty="0" err="1">
                <a:solidFill>
                  <a:schemeClr val="tx2"/>
                </a:solidFill>
              </a:rPr>
              <a:t>previzionisti</a:t>
            </a:r>
            <a:r>
              <a:rPr lang="en-US" sz="1600" dirty="0">
                <a:solidFill>
                  <a:schemeClr val="tx2"/>
                </a:solidFill>
              </a:rPr>
              <a:t> </a:t>
            </a:r>
            <a:r>
              <a:rPr lang="en-US" sz="1600" dirty="0" err="1">
                <a:solidFill>
                  <a:schemeClr val="tx2"/>
                </a:solidFill>
              </a:rPr>
              <a:t>informatii</a:t>
            </a:r>
            <a:r>
              <a:rPr lang="en-US" sz="1600" dirty="0">
                <a:solidFill>
                  <a:schemeClr val="tx2"/>
                </a:solidFill>
              </a:rPr>
              <a:t>, in </a:t>
            </a:r>
            <a:r>
              <a:rPr lang="en-US" sz="1600" dirty="0" err="1">
                <a:solidFill>
                  <a:schemeClr val="tx2"/>
                </a:solidFill>
              </a:rPr>
              <a:t>timp</a:t>
            </a:r>
            <a:r>
              <a:rPr lang="en-US" sz="1600" dirty="0">
                <a:solidFill>
                  <a:schemeClr val="tx2"/>
                </a:solidFill>
              </a:rPr>
              <a:t> real, </a:t>
            </a:r>
            <a:r>
              <a:rPr lang="en-US" sz="1600" dirty="0" err="1">
                <a:solidFill>
                  <a:schemeClr val="tx2"/>
                </a:solidFill>
              </a:rPr>
              <a:t>intr</a:t>
            </a:r>
            <a:r>
              <a:rPr lang="en-US" sz="1600" dirty="0">
                <a:solidFill>
                  <a:schemeClr val="tx2"/>
                </a:solidFill>
              </a:rPr>
              <a:t>-un </a:t>
            </a:r>
            <a:r>
              <a:rPr lang="en-US" sz="1600" dirty="0" err="1">
                <a:solidFill>
                  <a:schemeClr val="tx2"/>
                </a:solidFill>
              </a:rPr>
              <a:t>mediu</a:t>
            </a:r>
            <a:r>
              <a:rPr lang="en-US" sz="1600" dirty="0">
                <a:solidFill>
                  <a:schemeClr val="tx2"/>
                </a:solidFill>
              </a:rPr>
              <a:t> IT </a:t>
            </a:r>
            <a:r>
              <a:rPr lang="en-US" sz="1600" dirty="0" err="1">
                <a:solidFill>
                  <a:schemeClr val="tx2"/>
                </a:solidFill>
              </a:rPr>
              <a:t>securizat</a:t>
            </a:r>
            <a:r>
              <a:rPr lang="en-US" sz="1600" dirty="0">
                <a:solidFill>
                  <a:schemeClr val="tx2"/>
                </a:solidFill>
              </a:rPr>
              <a:t>.</a:t>
            </a:r>
          </a:p>
          <a:p>
            <a:pPr lvl="0" algn="just">
              <a:spcBef>
                <a:spcPts val="0"/>
              </a:spcBef>
              <a:buClr>
                <a:srgbClr val="5FCBEF"/>
              </a:buClr>
            </a:pPr>
            <a:endParaRPr lang="en-US" sz="1400"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4039177943"/>
              </p:ext>
            </p:extLst>
          </p:nvPr>
        </p:nvGraphicFramePr>
        <p:xfrm>
          <a:off x="2796460" y="88884"/>
          <a:ext cx="1190625" cy="1190625"/>
        </p:xfrm>
        <a:graphic>
          <a:graphicData uri="http://schemas.openxmlformats.org/presentationml/2006/ole">
            <mc:AlternateContent xmlns:mc="http://schemas.openxmlformats.org/markup-compatibility/2006">
              <mc:Choice xmlns:v="urn:schemas-microsoft-com:vml" Requires="v">
                <p:oleObj spid="_x0000_s10458"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460" y="88884"/>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5950" y="277291"/>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2017510399"/>
              </p:ext>
            </p:extLst>
          </p:nvPr>
        </p:nvGraphicFramePr>
        <p:xfrm>
          <a:off x="8309070" y="207074"/>
          <a:ext cx="1209675" cy="1209675"/>
        </p:xfrm>
        <a:graphic>
          <a:graphicData uri="http://schemas.openxmlformats.org/presentationml/2006/ole">
            <mc:AlternateContent xmlns:mc="http://schemas.openxmlformats.org/markup-compatibility/2006">
              <mc:Choice xmlns:v="urn:schemas-microsoft-com:vml" Requires="v">
                <p:oleObj spid="_x0000_s10459"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9070" y="207074"/>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172391" y="6105133"/>
            <a:ext cx="513715" cy="493395"/>
          </a:xfrm>
          <a:prstGeom prst="rect">
            <a:avLst/>
          </a:prstGeom>
        </p:spPr>
      </p:pic>
    </p:spTree>
    <p:extLst>
      <p:ext uri="{BB962C8B-B14F-4D97-AF65-F5344CB8AC3E}">
        <p14:creationId xmlns:p14="http://schemas.microsoft.com/office/powerpoint/2010/main" val="522906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1611295073"/>
              </p:ext>
            </p:extLst>
          </p:nvPr>
        </p:nvGraphicFramePr>
        <p:xfrm>
          <a:off x="2540049" y="127917"/>
          <a:ext cx="1190625" cy="1190625"/>
        </p:xfrm>
        <a:graphic>
          <a:graphicData uri="http://schemas.openxmlformats.org/presentationml/2006/ole">
            <mc:AlternateContent xmlns:mc="http://schemas.openxmlformats.org/markup-compatibility/2006">
              <mc:Choice xmlns:v="urn:schemas-microsoft-com:vml" Requires="v">
                <p:oleObj spid="_x0000_s27732"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49" y="127917"/>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8913" y="319564"/>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1971620070"/>
              </p:ext>
            </p:extLst>
          </p:nvPr>
        </p:nvGraphicFramePr>
        <p:xfrm>
          <a:off x="7847252" y="184639"/>
          <a:ext cx="1209675" cy="1209675"/>
        </p:xfrm>
        <a:graphic>
          <a:graphicData uri="http://schemas.openxmlformats.org/presentationml/2006/ole">
            <mc:AlternateContent xmlns:mc="http://schemas.openxmlformats.org/markup-compatibility/2006">
              <mc:Choice xmlns:v="urn:schemas-microsoft-com:vml" Requires="v">
                <p:oleObj spid="_x0000_s27733"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7252" y="184639"/>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descr="Figura1_CS_2019_V6_1.JPG">
            <a:extLst>
              <a:ext uri="{FF2B5EF4-FFF2-40B4-BE49-F238E27FC236}">
                <a16:creationId xmlns:a16="http://schemas.microsoft.com/office/drawing/2014/main" id="{8020AA39-65DD-46D7-BA65-48E2F07E1C71}"/>
              </a:ext>
            </a:extLst>
          </p:cNvPr>
          <p:cNvPicPr/>
          <p:nvPr/>
        </p:nvPicPr>
        <p:blipFill>
          <a:blip r:embed="rId8"/>
          <a:stretch>
            <a:fillRect/>
          </a:stretch>
        </p:blipFill>
        <p:spPr>
          <a:xfrm>
            <a:off x="103909" y="1254587"/>
            <a:ext cx="5029200" cy="5486400"/>
          </a:xfrm>
          <a:prstGeom prst="rect">
            <a:avLst/>
          </a:prstGeom>
          <a:ln>
            <a:solidFill>
              <a:schemeClr val="tx1"/>
            </a:solidFill>
          </a:ln>
        </p:spPr>
      </p:pic>
      <p:sp>
        <p:nvSpPr>
          <p:cNvPr id="2" name="Rectangle 1">
            <a:extLst>
              <a:ext uri="{FF2B5EF4-FFF2-40B4-BE49-F238E27FC236}">
                <a16:creationId xmlns:a16="http://schemas.microsoft.com/office/drawing/2014/main" id="{9729D3E5-E0CF-4A23-887D-C47DAFFDB7BA}"/>
              </a:ext>
            </a:extLst>
          </p:cNvPr>
          <p:cNvSpPr/>
          <p:nvPr/>
        </p:nvSpPr>
        <p:spPr>
          <a:xfrm>
            <a:off x="5883563" y="1366448"/>
            <a:ext cx="6031345" cy="5121915"/>
          </a:xfrm>
          <a:prstGeom prst="rect">
            <a:avLst/>
          </a:prstGeom>
          <a:ln>
            <a:solidFill>
              <a:schemeClr val="tx1"/>
            </a:solidFill>
          </a:ln>
        </p:spPr>
        <p:txBody>
          <a:bodyPr wrap="square">
            <a:spAutoFit/>
          </a:bodyPr>
          <a:lstStyle/>
          <a:p>
            <a:pPr marL="285750" indent="-285750" algn="just">
              <a:lnSpc>
                <a:spcPct val="107000"/>
              </a:lnSpc>
              <a:spcAft>
                <a:spcPts val="800"/>
              </a:spcAft>
              <a:buFont typeface="Arial" panose="020B0604020202020204" pitchFamily="34" charset="0"/>
              <a:buChar char="•"/>
            </a:pPr>
            <a:r>
              <a:rPr lang="en-US" sz="1400" b="1" dirty="0">
                <a:ea typeface="Calibri" panose="020F0502020204030204" pitchFamily="34" charset="0"/>
                <a:cs typeface="Times New Roman" panose="02020603050405020304" pitchFamily="18" charset="0"/>
              </a:rPr>
              <a:t>Componenta 1: </a:t>
            </a:r>
            <a:r>
              <a:rPr lang="en-US" sz="1400" b="1" dirty="0" err="1">
                <a:ea typeface="Calibri" panose="020F0502020204030204" pitchFamily="34" charset="0"/>
                <a:cs typeface="Times New Roman" panose="02020603050405020304" pitchFamily="18" charset="0"/>
              </a:rPr>
              <a:t>Achiziție</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Sistem</a:t>
            </a:r>
            <a:r>
              <a:rPr lang="en-US" sz="1400" b="1" dirty="0">
                <a:ea typeface="Calibri" panose="020F0502020204030204" pitchFamily="34" charset="0"/>
                <a:cs typeface="Times New Roman" panose="02020603050405020304" pitchFamily="18" charset="0"/>
              </a:rPr>
              <a:t> de </a:t>
            </a:r>
            <a:r>
              <a:rPr lang="en-US" sz="1400" b="1" dirty="0" err="1">
                <a:ea typeface="Calibri" panose="020F0502020204030204" pitchFamily="34" charset="0"/>
                <a:cs typeface="Times New Roman" panose="02020603050405020304" pitchFamily="18" charset="0"/>
              </a:rPr>
              <a:t>Vizualizare</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și</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Diseminare</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Produse</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Meteorologice</a:t>
            </a:r>
            <a:r>
              <a:rPr lang="en-US" sz="1400" b="1" dirty="0">
                <a:ea typeface="Calibri" panose="020F0502020204030204" pitchFamily="34" charset="0"/>
                <a:cs typeface="Times New Roman" panose="02020603050405020304" pitchFamily="18" charset="0"/>
              </a:rPr>
              <a:t>” (SVDPM). </a:t>
            </a:r>
            <a:r>
              <a:rPr lang="en-US" sz="1400" b="1" dirty="0" err="1">
                <a:ea typeface="Calibri" panose="020F0502020204030204" pitchFamily="34" charset="0"/>
                <a:cs typeface="Times New Roman" panose="02020603050405020304" pitchFamily="18" charset="0"/>
              </a:rPr>
              <a:t>Scop</a:t>
            </a:r>
            <a:r>
              <a:rPr lang="en-US" sz="1400" b="1" dirty="0">
                <a:ea typeface="Calibri" panose="020F0502020204030204" pitchFamily="34" charset="0"/>
                <a:cs typeface="Times New Roman" panose="02020603050405020304" pitchFamily="18" charset="0"/>
              </a:rPr>
              <a:t>: </a:t>
            </a:r>
            <a:r>
              <a:rPr lang="en-US" sz="1400" dirty="0" err="1"/>
              <a:t>dezvoltarea</a:t>
            </a:r>
            <a:r>
              <a:rPr lang="en-US" sz="1400" dirty="0"/>
              <a:t> </a:t>
            </a:r>
            <a:r>
              <a:rPr lang="en-US" sz="1400" dirty="0" err="1"/>
              <a:t>și</a:t>
            </a:r>
            <a:r>
              <a:rPr lang="en-US" sz="1400" dirty="0"/>
              <a:t> </a:t>
            </a:r>
            <a:r>
              <a:rPr lang="en-US" sz="1400" dirty="0" err="1"/>
              <a:t>implementarea</a:t>
            </a:r>
            <a:r>
              <a:rPr lang="en-US" sz="1400" dirty="0"/>
              <a:t> </a:t>
            </a:r>
            <a:r>
              <a:rPr lang="en-US" sz="1400" dirty="0" err="1"/>
              <a:t>unui</a:t>
            </a:r>
            <a:r>
              <a:rPr lang="en-US" sz="1400" dirty="0"/>
              <a:t> </a:t>
            </a:r>
            <a:r>
              <a:rPr lang="en-US" sz="1400" dirty="0" err="1"/>
              <a:t>sistem</a:t>
            </a:r>
            <a:r>
              <a:rPr lang="en-US" sz="1400" dirty="0"/>
              <a:t> informatic </a:t>
            </a:r>
            <a:r>
              <a:rPr lang="en-US" sz="1400" dirty="0" err="1"/>
              <a:t>specializat</a:t>
            </a:r>
            <a:r>
              <a:rPr lang="en-US" sz="1400" dirty="0"/>
              <a:t> de </a:t>
            </a:r>
            <a:r>
              <a:rPr lang="en-US" sz="1400" dirty="0" err="1"/>
              <a:t>aplicații</a:t>
            </a:r>
            <a:r>
              <a:rPr lang="en-US" sz="1400" dirty="0"/>
              <a:t> software, care </a:t>
            </a:r>
            <a:r>
              <a:rPr lang="en-US" sz="1400" dirty="0" err="1"/>
              <a:t>să</a:t>
            </a:r>
            <a:r>
              <a:rPr lang="en-US" sz="1400" dirty="0"/>
              <a:t> </a:t>
            </a:r>
            <a:r>
              <a:rPr lang="en-US" sz="1400" dirty="0" err="1"/>
              <a:t>integreze</a:t>
            </a:r>
            <a:r>
              <a:rPr lang="en-US" sz="1400" dirty="0"/>
              <a:t> date </a:t>
            </a:r>
            <a:r>
              <a:rPr lang="en-US" sz="1400" dirty="0" err="1"/>
              <a:t>și</a:t>
            </a:r>
            <a:r>
              <a:rPr lang="en-US" sz="1400" dirty="0"/>
              <a:t> </a:t>
            </a:r>
            <a:r>
              <a:rPr lang="en-US" sz="1400" dirty="0" err="1"/>
              <a:t>să</a:t>
            </a:r>
            <a:r>
              <a:rPr lang="en-US" sz="1400" dirty="0"/>
              <a:t> </a:t>
            </a:r>
            <a:r>
              <a:rPr lang="en-US" sz="1400" dirty="0" err="1"/>
              <a:t>genereze</a:t>
            </a:r>
            <a:r>
              <a:rPr lang="en-US" sz="1400" dirty="0"/>
              <a:t> automat </a:t>
            </a:r>
            <a:r>
              <a:rPr lang="en-US" sz="1400" dirty="0" err="1"/>
              <a:t>produse</a:t>
            </a:r>
            <a:r>
              <a:rPr lang="en-US" sz="1400" dirty="0"/>
              <a:t> </a:t>
            </a:r>
            <a:r>
              <a:rPr lang="en-US" sz="1400" dirty="0" err="1"/>
              <a:t>meteorologice</a:t>
            </a:r>
            <a:r>
              <a:rPr lang="en-US" sz="1400" dirty="0"/>
              <a:t> </a:t>
            </a:r>
            <a:r>
              <a:rPr lang="en-US" sz="1400" dirty="0" err="1"/>
              <a:t>și</a:t>
            </a:r>
            <a:r>
              <a:rPr lang="en-US" sz="1400" dirty="0"/>
              <a:t> </a:t>
            </a:r>
            <a:r>
              <a:rPr lang="en-US" sz="1400" dirty="0" err="1"/>
              <a:t>achiziția</a:t>
            </a:r>
            <a:r>
              <a:rPr lang="en-US" sz="1400" dirty="0"/>
              <a:t> de </a:t>
            </a:r>
            <a:r>
              <a:rPr lang="en-US" sz="1400" dirty="0" err="1"/>
              <a:t>echipamente</a:t>
            </a:r>
            <a:r>
              <a:rPr lang="en-US" sz="1400" dirty="0"/>
              <a:t> hardware </a:t>
            </a:r>
            <a:r>
              <a:rPr lang="en-US" sz="1400" dirty="0" err="1"/>
              <a:t>necesare</a:t>
            </a:r>
            <a:r>
              <a:rPr lang="en-US" sz="1400" dirty="0"/>
              <a:t> </a:t>
            </a:r>
            <a:r>
              <a:rPr lang="en-US" sz="1400" dirty="0" err="1"/>
              <a:t>funcționării</a:t>
            </a:r>
            <a:r>
              <a:rPr lang="en-US" sz="1400" dirty="0"/>
              <a:t> </a:t>
            </a:r>
            <a:r>
              <a:rPr lang="en-US" sz="1400" dirty="0" err="1"/>
              <a:t>acestor</a:t>
            </a:r>
            <a:r>
              <a:rPr lang="en-US" sz="1400" dirty="0"/>
              <a:t> </a:t>
            </a:r>
            <a:r>
              <a:rPr lang="en-US" sz="1400" dirty="0" err="1"/>
              <a:t>aplicații</a:t>
            </a:r>
            <a:r>
              <a:rPr lang="en-US" sz="1400" dirty="0"/>
              <a:t> </a:t>
            </a:r>
            <a:r>
              <a:rPr lang="en-US" sz="1400" dirty="0" err="1"/>
              <a:t>specifice</a:t>
            </a:r>
            <a:r>
              <a:rPr lang="en-US" sz="1400" dirty="0"/>
              <a:t>.</a:t>
            </a:r>
          </a:p>
          <a:p>
            <a:pPr marL="285750" indent="-285750" algn="just">
              <a:lnSpc>
                <a:spcPct val="107000"/>
              </a:lnSpc>
              <a:spcAft>
                <a:spcPts val="800"/>
              </a:spcAft>
              <a:buFont typeface="Arial" panose="020B0604020202020204" pitchFamily="34" charset="0"/>
              <a:buChar char="•"/>
            </a:pPr>
            <a:r>
              <a:rPr lang="en-US" sz="1400" b="1" dirty="0">
                <a:ea typeface="Calibri" panose="020F0502020204030204" pitchFamily="34" charset="0"/>
                <a:cs typeface="Times New Roman" panose="02020603050405020304" pitchFamily="18" charset="0"/>
              </a:rPr>
              <a:t>Componenta 2: </a:t>
            </a:r>
            <a:r>
              <a:rPr lang="en-US" sz="1400" b="1" dirty="0" err="1">
                <a:ea typeface="Calibri" panose="020F0502020204030204" pitchFamily="34" charset="0"/>
                <a:cs typeface="Times New Roman" panose="02020603050405020304" pitchFamily="18" charset="0"/>
              </a:rPr>
              <a:t>Achiziţie</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Sistem</a:t>
            </a:r>
            <a:r>
              <a:rPr lang="en-US" sz="1400" b="1" dirty="0">
                <a:ea typeface="Calibri" panose="020F0502020204030204" pitchFamily="34" charset="0"/>
                <a:cs typeface="Times New Roman" panose="02020603050405020304" pitchFamily="18" charset="0"/>
              </a:rPr>
              <a:t> Automat de </a:t>
            </a:r>
            <a:r>
              <a:rPr lang="en-US" sz="1400" b="1" dirty="0" err="1">
                <a:ea typeface="Calibri" panose="020F0502020204030204" pitchFamily="34" charset="0"/>
                <a:cs typeface="Times New Roman" panose="02020603050405020304" pitchFamily="18" charset="0"/>
              </a:rPr>
              <a:t>Comunicaţii</a:t>
            </a:r>
            <a:r>
              <a:rPr lang="en-US" sz="1400" b="1" dirty="0">
                <a:ea typeface="Calibri" panose="020F0502020204030204" pitchFamily="34" charset="0"/>
                <a:cs typeface="Times New Roman" panose="02020603050405020304" pitchFamily="18" charset="0"/>
              </a:rPr>
              <a:t> de Date </a:t>
            </a:r>
            <a:r>
              <a:rPr lang="en-US" sz="1400" b="1" dirty="0" err="1">
                <a:ea typeface="Calibri" panose="020F0502020204030204" pitchFamily="34" charset="0"/>
                <a:cs typeface="Times New Roman" panose="02020603050405020304" pitchFamily="18" charset="0"/>
              </a:rPr>
              <a:t>Meteorologice</a:t>
            </a:r>
            <a:r>
              <a:rPr lang="en-US" sz="1400" b="1" dirty="0">
                <a:ea typeface="Calibri" panose="020F0502020204030204" pitchFamily="34" charset="0"/>
                <a:cs typeface="Times New Roman" panose="02020603050405020304" pitchFamily="18" charset="0"/>
              </a:rPr>
              <a:t>” (SACDM). </a:t>
            </a:r>
            <a:r>
              <a:rPr lang="en-US" sz="1400" b="1" dirty="0" err="1">
                <a:ea typeface="Calibri" panose="020F0502020204030204" pitchFamily="34" charset="0"/>
                <a:cs typeface="Times New Roman" panose="02020603050405020304" pitchFamily="18" charset="0"/>
              </a:rPr>
              <a:t>Scop</a:t>
            </a:r>
            <a:r>
              <a:rPr lang="en-US" sz="1400" b="1" dirty="0">
                <a:ea typeface="Calibri" panose="020F0502020204030204" pitchFamily="34" charset="0"/>
                <a:cs typeface="Times New Roman" panose="02020603050405020304" pitchFamily="18" charset="0"/>
              </a:rPr>
              <a:t>: </a:t>
            </a:r>
            <a:r>
              <a:rPr lang="en-US" sz="1400" dirty="0" err="1"/>
              <a:t>achiziţia</a:t>
            </a:r>
            <a:r>
              <a:rPr lang="en-US" sz="1400" dirty="0"/>
              <a:t> </a:t>
            </a:r>
            <a:r>
              <a:rPr lang="en-US" sz="1400" dirty="0" err="1"/>
              <a:t>unei</a:t>
            </a:r>
            <a:r>
              <a:rPr lang="en-US" sz="1400" dirty="0"/>
              <a:t> </a:t>
            </a:r>
            <a:r>
              <a:rPr lang="en-US" sz="1400" dirty="0" err="1"/>
              <a:t>aplicaţii</a:t>
            </a:r>
            <a:r>
              <a:rPr lang="en-US" sz="1400" dirty="0"/>
              <a:t> software </a:t>
            </a:r>
            <a:r>
              <a:rPr lang="en-US" sz="1400" dirty="0" err="1"/>
              <a:t>specializate</a:t>
            </a:r>
            <a:r>
              <a:rPr lang="en-US" sz="1400" dirty="0"/>
              <a:t> </a:t>
            </a:r>
            <a:r>
              <a:rPr lang="en-US" sz="1400" dirty="0" err="1"/>
              <a:t>şi</a:t>
            </a:r>
            <a:r>
              <a:rPr lang="en-US" sz="1400" dirty="0"/>
              <a:t> </a:t>
            </a:r>
            <a:r>
              <a:rPr lang="en-US" sz="1400" dirty="0" err="1"/>
              <a:t>achiziţia</a:t>
            </a:r>
            <a:r>
              <a:rPr lang="en-US" sz="1400" dirty="0"/>
              <a:t> de </a:t>
            </a:r>
            <a:r>
              <a:rPr lang="en-US" sz="1400" dirty="0" err="1"/>
              <a:t>echipamente</a:t>
            </a:r>
            <a:r>
              <a:rPr lang="en-US" sz="1400" dirty="0"/>
              <a:t> hardware pentru „</a:t>
            </a:r>
            <a:r>
              <a:rPr lang="en-US" sz="1400" dirty="0" err="1"/>
              <a:t>Sistemul</a:t>
            </a:r>
            <a:r>
              <a:rPr lang="en-US" sz="1400" dirty="0"/>
              <a:t> Automat de </a:t>
            </a:r>
            <a:r>
              <a:rPr lang="en-US" sz="1400" dirty="0" err="1"/>
              <a:t>Comunicaţii</a:t>
            </a:r>
            <a:r>
              <a:rPr lang="en-US" sz="1400" dirty="0"/>
              <a:t> de Date </a:t>
            </a:r>
            <a:r>
              <a:rPr lang="en-US" sz="1400" dirty="0" err="1"/>
              <a:t>Meteorologice</a:t>
            </a:r>
            <a:r>
              <a:rPr lang="en-US" sz="1400" dirty="0"/>
              <a:t>”.  </a:t>
            </a:r>
            <a:r>
              <a:rPr lang="en-US" sz="1400" dirty="0" err="1"/>
              <a:t>Aplicaţia</a:t>
            </a:r>
            <a:r>
              <a:rPr lang="en-US" sz="1400" dirty="0"/>
              <a:t> software </a:t>
            </a:r>
            <a:r>
              <a:rPr lang="en-US" sz="1400" dirty="0" err="1"/>
              <a:t>trebuie</a:t>
            </a:r>
            <a:r>
              <a:rPr lang="en-US" sz="1400" dirty="0"/>
              <a:t> </a:t>
            </a:r>
            <a:r>
              <a:rPr lang="en-US" sz="1400" dirty="0" err="1"/>
              <a:t>să</a:t>
            </a:r>
            <a:r>
              <a:rPr lang="en-US" sz="1400" dirty="0"/>
              <a:t> </a:t>
            </a:r>
            <a:r>
              <a:rPr lang="en-US" sz="1400" dirty="0" err="1"/>
              <a:t>respecte</a:t>
            </a:r>
            <a:r>
              <a:rPr lang="en-US" sz="1400" dirty="0"/>
              <a:t> </a:t>
            </a:r>
            <a:r>
              <a:rPr lang="en-US" sz="1400" dirty="0" err="1"/>
              <a:t>protocoalele</a:t>
            </a:r>
            <a:r>
              <a:rPr lang="en-US" sz="1400" dirty="0"/>
              <a:t>, </a:t>
            </a:r>
            <a:r>
              <a:rPr lang="en-US" sz="1400" dirty="0" err="1"/>
              <a:t>procedurile</a:t>
            </a:r>
            <a:r>
              <a:rPr lang="en-US" sz="1400" dirty="0"/>
              <a:t> </a:t>
            </a:r>
            <a:r>
              <a:rPr lang="en-US" sz="1400" dirty="0" err="1"/>
              <a:t>și</a:t>
            </a:r>
            <a:r>
              <a:rPr lang="en-US" sz="1400" dirty="0"/>
              <a:t> </a:t>
            </a:r>
            <a:r>
              <a:rPr lang="en-US" sz="1400" dirty="0" err="1"/>
              <a:t>reglementările</a:t>
            </a:r>
            <a:r>
              <a:rPr lang="en-US" sz="1400" dirty="0"/>
              <a:t> </a:t>
            </a:r>
            <a:r>
              <a:rPr lang="en-US" sz="1400" dirty="0" err="1"/>
              <a:t>tehnice</a:t>
            </a:r>
            <a:r>
              <a:rPr lang="en-US" sz="1400" dirty="0"/>
              <a:t> ale OMM, </a:t>
            </a:r>
            <a:r>
              <a:rPr lang="en-US" sz="1400" dirty="0" err="1"/>
              <a:t>cuprinse</a:t>
            </a:r>
            <a:r>
              <a:rPr lang="en-US" sz="1400" dirty="0"/>
              <a:t> </a:t>
            </a:r>
            <a:r>
              <a:rPr lang="en-US" sz="1400" dirty="0" err="1"/>
              <a:t>în</a:t>
            </a:r>
            <a:r>
              <a:rPr lang="en-US" sz="1400" dirty="0"/>
              <a:t> “WMO Manual No 386 on the GTS”, </a:t>
            </a:r>
            <a:r>
              <a:rPr lang="en-US" sz="1400" dirty="0" err="1"/>
              <a:t>incluzând</a:t>
            </a:r>
            <a:r>
              <a:rPr lang="en-US" sz="1400" dirty="0"/>
              <a:t> “Attachment II.15 for TCP-IP” </a:t>
            </a:r>
            <a:r>
              <a:rPr lang="en-US" sz="1400" dirty="0" err="1"/>
              <a:t>şi</a:t>
            </a:r>
            <a:r>
              <a:rPr lang="en-US" sz="1400" dirty="0"/>
              <a:t> „WMO Manual No. 306 - Manual on Codes”.</a:t>
            </a:r>
          </a:p>
          <a:p>
            <a:pPr marL="285750" indent="-285750" algn="just">
              <a:lnSpc>
                <a:spcPct val="107000"/>
              </a:lnSpc>
              <a:spcAft>
                <a:spcPts val="800"/>
              </a:spcAft>
              <a:buFont typeface="Arial" panose="020B0604020202020204" pitchFamily="34" charset="0"/>
              <a:buChar char="•"/>
            </a:pPr>
            <a:r>
              <a:rPr lang="en-US" sz="1400" b="1" dirty="0">
                <a:ea typeface="Calibri" panose="020F0502020204030204" pitchFamily="34" charset="0"/>
                <a:cs typeface="Times New Roman" panose="02020603050405020304" pitchFamily="18" charset="0"/>
              </a:rPr>
              <a:t>Componenta 3: </a:t>
            </a:r>
            <a:r>
              <a:rPr lang="en-US" sz="1400" b="1" dirty="0" err="1">
                <a:ea typeface="Calibri" panose="020F0502020204030204" pitchFamily="34" charset="0"/>
                <a:cs typeface="Times New Roman" panose="02020603050405020304" pitchFamily="18" charset="0"/>
              </a:rPr>
              <a:t>Achiziţie</a:t>
            </a:r>
            <a:r>
              <a:rPr lang="en-US" sz="1400" b="1" dirty="0">
                <a:ea typeface="Calibri" panose="020F0502020204030204" pitchFamily="34" charset="0"/>
                <a:cs typeface="Times New Roman" panose="02020603050405020304" pitchFamily="18" charset="0"/>
              </a:rPr>
              <a:t> “</a:t>
            </a:r>
            <a:r>
              <a:rPr lang="en-US" sz="1400" b="1" dirty="0" err="1">
                <a:ea typeface="Calibri" panose="020F0502020204030204" pitchFamily="34" charset="0"/>
                <a:cs typeface="Times New Roman" panose="02020603050405020304" pitchFamily="18" charset="0"/>
              </a:rPr>
              <a:t>Soluție</a:t>
            </a:r>
            <a:r>
              <a:rPr lang="en-US" sz="1400" b="1" dirty="0">
                <a:ea typeface="Calibri" panose="020F0502020204030204" pitchFamily="34" charset="0"/>
                <a:cs typeface="Times New Roman" panose="02020603050405020304" pitchFamily="18" charset="0"/>
              </a:rPr>
              <a:t> de Securitate </a:t>
            </a:r>
            <a:r>
              <a:rPr lang="en-US" sz="1400" b="1" dirty="0" err="1">
                <a:ea typeface="Calibri" panose="020F0502020204030204" pitchFamily="34" charset="0"/>
                <a:cs typeface="Times New Roman" panose="02020603050405020304" pitchFamily="18" charset="0"/>
              </a:rPr>
              <a:t>Informatică</a:t>
            </a:r>
            <a:r>
              <a:rPr lang="en-US" sz="1400" b="1" dirty="0">
                <a:ea typeface="Calibri" panose="020F0502020204030204" pitchFamily="34" charset="0"/>
                <a:cs typeface="Times New Roman" panose="02020603050405020304" pitchFamily="18" charset="0"/>
              </a:rPr>
              <a:t>” (SSI). </a:t>
            </a:r>
            <a:r>
              <a:rPr lang="en-US" sz="1400" b="1" dirty="0" err="1">
                <a:ea typeface="Calibri" panose="020F0502020204030204" pitchFamily="34" charset="0"/>
                <a:cs typeface="Times New Roman" panose="02020603050405020304" pitchFamily="18" charset="0"/>
              </a:rPr>
              <a:t>Scop</a:t>
            </a:r>
            <a:r>
              <a:rPr lang="en-US" sz="1400" b="1" dirty="0">
                <a:ea typeface="Calibri" panose="020F0502020204030204" pitchFamily="34" charset="0"/>
                <a:cs typeface="Times New Roman" panose="02020603050405020304" pitchFamily="18" charset="0"/>
              </a:rPr>
              <a:t>: </a:t>
            </a:r>
            <a:r>
              <a:rPr lang="en-US" sz="1400" dirty="0" err="1"/>
              <a:t>îmbunatățirea</a:t>
            </a:r>
            <a:r>
              <a:rPr lang="en-US" sz="1400" dirty="0"/>
              <a:t> </a:t>
            </a:r>
            <a:r>
              <a:rPr lang="en-US" sz="1400" dirty="0" err="1"/>
              <a:t>securității</a:t>
            </a:r>
            <a:r>
              <a:rPr lang="en-US" sz="1400" dirty="0"/>
              <a:t> </a:t>
            </a:r>
            <a:r>
              <a:rPr lang="en-US" sz="1400" dirty="0" err="1"/>
              <a:t>infrastructurii</a:t>
            </a:r>
            <a:r>
              <a:rPr lang="en-US" sz="1400" dirty="0"/>
              <a:t> </a:t>
            </a:r>
            <a:r>
              <a:rPr lang="en-US" sz="1400" dirty="0" err="1"/>
              <a:t>sistemului</a:t>
            </a:r>
            <a:r>
              <a:rPr lang="en-US" sz="1400" dirty="0"/>
              <a:t> IT </a:t>
            </a:r>
            <a:r>
              <a:rPr lang="en-US" sz="1400" dirty="0" err="1"/>
              <a:t>meteorologic</a:t>
            </a:r>
            <a:r>
              <a:rPr lang="en-US" sz="1400" dirty="0"/>
              <a:t> </a:t>
            </a:r>
            <a:r>
              <a:rPr lang="en-US" sz="1400" dirty="0" err="1"/>
              <a:t>prin</a:t>
            </a:r>
            <a:r>
              <a:rPr lang="en-US" sz="1400" dirty="0"/>
              <a:t> </a:t>
            </a:r>
            <a:r>
              <a:rPr lang="en-US" sz="1400" dirty="0" err="1"/>
              <a:t>implementarea</a:t>
            </a:r>
            <a:r>
              <a:rPr lang="en-US" sz="1400" dirty="0"/>
              <a:t> </a:t>
            </a:r>
            <a:r>
              <a:rPr lang="en-US" sz="1400" dirty="0" err="1"/>
              <a:t>unei</a:t>
            </a:r>
            <a:r>
              <a:rPr lang="en-US" sz="1400" dirty="0"/>
              <a:t> </a:t>
            </a:r>
            <a:r>
              <a:rPr lang="en-US" sz="1400" dirty="0" err="1"/>
              <a:t>soluții</a:t>
            </a:r>
            <a:r>
              <a:rPr lang="en-US" sz="1400" dirty="0"/>
              <a:t> </a:t>
            </a:r>
            <a:r>
              <a:rPr lang="en-US" sz="1400" dirty="0" err="1"/>
              <a:t>informatice</a:t>
            </a:r>
            <a:r>
              <a:rPr lang="en-US" sz="1400" dirty="0"/>
              <a:t> (hardware </a:t>
            </a:r>
            <a:r>
              <a:rPr lang="en-US" sz="1400" dirty="0" err="1"/>
              <a:t>și</a:t>
            </a:r>
            <a:r>
              <a:rPr lang="en-US" sz="1400" dirty="0"/>
              <a:t> software) care </a:t>
            </a:r>
            <a:r>
              <a:rPr lang="en-US" sz="1400" dirty="0" err="1"/>
              <a:t>să</a:t>
            </a:r>
            <a:r>
              <a:rPr lang="en-US" sz="1400" dirty="0"/>
              <a:t> </a:t>
            </a:r>
            <a:r>
              <a:rPr lang="en-US" sz="1400" dirty="0" err="1"/>
              <a:t>realizeze</a:t>
            </a:r>
            <a:r>
              <a:rPr lang="en-US" sz="1400" dirty="0"/>
              <a:t> </a:t>
            </a:r>
            <a:r>
              <a:rPr lang="en-US" sz="1400" dirty="0" err="1"/>
              <a:t>protectia</a:t>
            </a:r>
            <a:r>
              <a:rPr lang="en-US" sz="1400" dirty="0"/>
              <a:t> </a:t>
            </a:r>
            <a:r>
              <a:rPr lang="en-US" sz="1400" dirty="0" err="1"/>
              <a:t>echipamentelor</a:t>
            </a:r>
            <a:r>
              <a:rPr lang="en-US" sz="1400" dirty="0"/>
              <a:t> de </a:t>
            </a:r>
            <a:r>
              <a:rPr lang="en-US" sz="1400" dirty="0" err="1"/>
              <a:t>calcul</a:t>
            </a:r>
            <a:r>
              <a:rPr lang="en-US" sz="1400" dirty="0"/>
              <a:t>, </a:t>
            </a:r>
            <a:r>
              <a:rPr lang="en-US" sz="1400" dirty="0" err="1"/>
              <a:t>aplicațiilor</a:t>
            </a:r>
            <a:r>
              <a:rPr lang="en-US" sz="1400" dirty="0"/>
              <a:t>, a </a:t>
            </a:r>
            <a:r>
              <a:rPr lang="en-US" sz="1400" dirty="0" err="1"/>
              <a:t>utilizatorilor</a:t>
            </a:r>
            <a:r>
              <a:rPr lang="en-US" sz="1400" dirty="0"/>
              <a:t> din </a:t>
            </a:r>
            <a:r>
              <a:rPr lang="en-US" sz="1400" dirty="0" err="1"/>
              <a:t>cadrul</a:t>
            </a:r>
            <a:r>
              <a:rPr lang="en-US" sz="1400" dirty="0"/>
              <a:t> </a:t>
            </a:r>
            <a:r>
              <a:rPr lang="en-US" sz="1400" dirty="0" err="1"/>
              <a:t>Administrației</a:t>
            </a:r>
            <a:r>
              <a:rPr lang="en-US" sz="1400" dirty="0"/>
              <a:t> </a:t>
            </a:r>
            <a:r>
              <a:rPr lang="en-US" sz="1400" dirty="0" err="1"/>
              <a:t>Naționale</a:t>
            </a:r>
            <a:r>
              <a:rPr lang="en-US" sz="1400" dirty="0"/>
              <a:t> de </a:t>
            </a:r>
            <a:r>
              <a:rPr lang="en-US" sz="1400" dirty="0" err="1"/>
              <a:t>Meteorologie</a:t>
            </a:r>
            <a:r>
              <a:rPr lang="en-US" sz="1400" dirty="0"/>
              <a:t> </a:t>
            </a:r>
            <a:r>
              <a:rPr lang="en-US" sz="1400" dirty="0" err="1"/>
              <a:t>și</a:t>
            </a:r>
            <a:r>
              <a:rPr lang="en-US" sz="1400" dirty="0"/>
              <a:t> a </a:t>
            </a:r>
            <a:r>
              <a:rPr lang="en-US" sz="1400" dirty="0" err="1"/>
              <a:t>informațiilor</a:t>
            </a:r>
            <a:r>
              <a:rPr lang="en-US" sz="1400" dirty="0"/>
              <a:t> vehiculate </a:t>
            </a:r>
            <a:r>
              <a:rPr lang="en-US" sz="1400" dirty="0" err="1"/>
              <a:t>în</a:t>
            </a:r>
            <a:r>
              <a:rPr lang="en-US" sz="1400" dirty="0"/>
              <a:t> </a:t>
            </a:r>
            <a:r>
              <a:rPr lang="en-US" sz="1400" dirty="0" err="1"/>
              <a:t>cadrul</a:t>
            </a:r>
            <a:r>
              <a:rPr lang="en-US" sz="1400" dirty="0"/>
              <a:t> </a:t>
            </a:r>
            <a:r>
              <a:rPr lang="en-US" sz="1400" dirty="0" err="1"/>
              <a:t>sistemului</a:t>
            </a:r>
            <a:r>
              <a:rPr lang="en-US" sz="1400" dirty="0"/>
              <a:t> </a:t>
            </a:r>
            <a:r>
              <a:rPr lang="en-US" sz="1400" dirty="0" err="1"/>
              <a:t>meteorologic</a:t>
            </a:r>
            <a:r>
              <a:rPr lang="en-US" sz="1400" dirty="0"/>
              <a:t> </a:t>
            </a:r>
            <a:r>
              <a:rPr lang="en-US" sz="1400" dirty="0" err="1"/>
              <a:t>național</a:t>
            </a:r>
            <a:r>
              <a:rPr lang="en-US" sz="1400" dirty="0"/>
              <a:t>.</a:t>
            </a:r>
          </a:p>
        </p:txBody>
      </p:sp>
      <p:pic>
        <p:nvPicPr>
          <p:cNvPr id="12" name="Picture 11">
            <a:extLst>
              <a:ext uri="{FF2B5EF4-FFF2-40B4-BE49-F238E27FC236}">
                <a16:creationId xmlns:a16="http://schemas.microsoft.com/office/drawing/2014/main" id="{62B3E87C-6B0A-4F11-ADE1-B0D87DF3F8DF}"/>
              </a:ext>
            </a:extLst>
          </p:cNvPr>
          <p:cNvPicPr/>
          <p:nvPr/>
        </p:nvPicPr>
        <p:blipFill>
          <a:blip r:embed="rId9"/>
          <a:stretch>
            <a:fillRect/>
          </a:stretch>
        </p:blipFill>
        <p:spPr>
          <a:xfrm>
            <a:off x="11386833" y="6306064"/>
            <a:ext cx="513715" cy="493395"/>
          </a:xfrm>
          <a:prstGeom prst="rect">
            <a:avLst/>
          </a:prstGeom>
        </p:spPr>
      </p:pic>
    </p:spTree>
    <p:extLst>
      <p:ext uri="{BB962C8B-B14F-4D97-AF65-F5344CB8AC3E}">
        <p14:creationId xmlns:p14="http://schemas.microsoft.com/office/powerpoint/2010/main" val="625666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911595" y="1501839"/>
            <a:ext cx="8601682" cy="800091"/>
          </a:xfrm>
        </p:spPr>
        <p:txBody>
          <a:bodyPr/>
          <a:lstStyle/>
          <a:p>
            <a:pPr algn="ctr"/>
            <a:r>
              <a:rPr lang="en-US" sz="1400" b="1" dirty="0">
                <a:solidFill>
                  <a:schemeClr val="accent2">
                    <a:lumMod val="75000"/>
                  </a:schemeClr>
                </a:solidFill>
              </a:rPr>
              <a:t>II. DEZVOLTAREA SISTEMULUI NATIONAL DE MONITORIZARE SI AVERTIZARE A FENOMENELOR METEOROLOGICE PERICULOASE PENTRU ASIGURAREA PROTECTIEI VIETII SI A BUNURILOR MATERIALE  Cod SMIS 2014+ 127994, POIM 2014 - 2020</a:t>
            </a: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64655" y="2327677"/>
            <a:ext cx="7444509" cy="3584450"/>
          </a:xfrm>
          <a:ln>
            <a:solidFill>
              <a:schemeClr val="tx1"/>
            </a:solidFill>
          </a:ln>
        </p:spPr>
        <p:txBody>
          <a:bodyPr>
            <a:normAutofit fontScale="92500" lnSpcReduction="10000"/>
          </a:bodyPr>
          <a:lstStyle/>
          <a:p>
            <a:pPr marL="742950" lvl="1" indent="-285750" algn="just">
              <a:spcBef>
                <a:spcPts val="0"/>
              </a:spcBef>
              <a:buFont typeface="Arial" panose="020B0604020202020204" pitchFamily="34" charset="0"/>
              <a:buChar char="•"/>
            </a:pPr>
            <a:endParaRPr lang="en-US" sz="1400" dirty="0">
              <a:solidFill>
                <a:schemeClr val="tx2"/>
              </a:solidFill>
            </a:endParaRPr>
          </a:p>
          <a:p>
            <a:pPr lvl="0" algn="just">
              <a:spcBef>
                <a:spcPts val="0"/>
              </a:spcBef>
              <a:buClr>
                <a:srgbClr val="5FCBEF"/>
              </a:buClr>
            </a:pPr>
            <a:endParaRPr lang="en-US" sz="1400" dirty="0">
              <a:solidFill>
                <a:schemeClr val="tx2"/>
              </a:solidFill>
            </a:endParaRPr>
          </a:p>
          <a:p>
            <a:pPr marL="285750" lvl="0" indent="-285750" algn="just">
              <a:lnSpc>
                <a:spcPct val="115000"/>
              </a:lnSpc>
              <a:spcBef>
                <a:spcPts val="0"/>
              </a:spcBef>
              <a:buFont typeface="Wingdings" pitchFamily="2" charset="2"/>
              <a:buChar char="Ø"/>
              <a:tabLst>
                <a:tab pos="171450" algn="l"/>
              </a:tabLst>
            </a:pPr>
            <a:r>
              <a:rPr lang="en-US" sz="1400" b="1" cap="all" dirty="0">
                <a:solidFill>
                  <a:srgbClr val="0070C0"/>
                </a:solidFill>
              </a:rPr>
              <a:t>OBIECTIVUL 4:</a:t>
            </a:r>
            <a:r>
              <a:rPr lang="en-US" sz="1400" cap="all" dirty="0">
                <a:solidFill>
                  <a:srgbClr val="0070C0"/>
                </a:solidFill>
              </a:rPr>
              <a:t> </a:t>
            </a:r>
            <a:r>
              <a:rPr lang="ro-RO" sz="1400" dirty="0">
                <a:solidFill>
                  <a:schemeClr val="tx2"/>
                </a:solidFill>
              </a:rPr>
              <a:t>Modernizarea sistemului de gestionare a datelor climatice (Climate Data Management System - CDMS) folosind standarde de reprezentare geospatiala</a:t>
            </a:r>
            <a:endParaRPr lang="en-US" sz="1400" dirty="0">
              <a:solidFill>
                <a:schemeClr val="tx2"/>
              </a:solidFill>
            </a:endParaRPr>
          </a:p>
          <a:p>
            <a:pPr marL="285750" lvl="0" indent="-285750" algn="just">
              <a:lnSpc>
                <a:spcPct val="115000"/>
              </a:lnSpc>
              <a:spcBef>
                <a:spcPts val="0"/>
              </a:spcBef>
              <a:buFont typeface="Wingdings" pitchFamily="2" charset="2"/>
              <a:buChar char="Ø"/>
              <a:tabLst>
                <a:tab pos="171450" algn="l"/>
              </a:tabLst>
            </a:pPr>
            <a:endParaRPr lang="en-US" sz="1400" dirty="0">
              <a:solidFill>
                <a:schemeClr val="tx2"/>
              </a:solidFill>
            </a:endParaRPr>
          </a:p>
          <a:p>
            <a:pPr marL="742950" lvl="1" indent="-285750" algn="just">
              <a:spcBef>
                <a:spcPts val="0"/>
              </a:spcBef>
              <a:buClr>
                <a:srgbClr val="5FCBEF"/>
              </a:buClr>
              <a:buFont typeface="Wingdings" panose="05000000000000000000" pitchFamily="2" charset="2"/>
              <a:buChar char="Ø"/>
            </a:pPr>
            <a:r>
              <a:rPr lang="en-US" sz="1400" dirty="0" err="1">
                <a:solidFill>
                  <a:schemeClr val="tx2"/>
                </a:solidFill>
              </a:rPr>
              <a:t>Valoare</a:t>
            </a:r>
            <a:r>
              <a:rPr lang="en-US" sz="1400" dirty="0">
                <a:solidFill>
                  <a:schemeClr val="tx2"/>
                </a:solidFill>
              </a:rPr>
              <a:t> </a:t>
            </a:r>
            <a:r>
              <a:rPr lang="en-US" sz="1400" dirty="0" err="1">
                <a:solidFill>
                  <a:schemeClr val="tx2"/>
                </a:solidFill>
              </a:rPr>
              <a:t>bugetata</a:t>
            </a:r>
            <a:r>
              <a:rPr lang="en-US" sz="1400" dirty="0">
                <a:solidFill>
                  <a:schemeClr val="tx2"/>
                </a:solidFill>
              </a:rPr>
              <a:t>: </a:t>
            </a:r>
            <a:r>
              <a:rPr lang="en-US" sz="1400" b="1" dirty="0">
                <a:solidFill>
                  <a:srgbClr val="7030A0"/>
                </a:solidFill>
              </a:rPr>
              <a:t>5.251.060,64 LEI</a:t>
            </a:r>
          </a:p>
          <a:p>
            <a:pPr marL="742950" lvl="1" indent="-285750" algn="just">
              <a:spcBef>
                <a:spcPts val="0"/>
              </a:spcBef>
              <a:buClr>
                <a:srgbClr val="5FCBEF"/>
              </a:buClr>
              <a:buFont typeface="Wingdings" panose="05000000000000000000" pitchFamily="2" charset="2"/>
              <a:buChar char="Ø"/>
            </a:pPr>
            <a:r>
              <a:rPr lang="en-US" sz="1400" dirty="0" err="1">
                <a:solidFill>
                  <a:schemeClr val="tx2"/>
                </a:solidFill>
              </a:rPr>
              <a:t>Durata</a:t>
            </a:r>
            <a:r>
              <a:rPr lang="en-US" sz="1400" dirty="0">
                <a:solidFill>
                  <a:schemeClr val="tx2"/>
                </a:solidFill>
              </a:rPr>
              <a:t> contract: 24 </a:t>
            </a:r>
            <a:r>
              <a:rPr lang="en-US" sz="1400" dirty="0" err="1">
                <a:solidFill>
                  <a:schemeClr val="tx2"/>
                </a:solidFill>
              </a:rPr>
              <a:t>luni</a:t>
            </a:r>
            <a:r>
              <a:rPr lang="en-US" sz="1400" dirty="0">
                <a:solidFill>
                  <a:schemeClr val="tx2"/>
                </a:solidFill>
              </a:rPr>
              <a:t> – </a:t>
            </a:r>
            <a:r>
              <a:rPr lang="en-US" sz="1400" dirty="0" err="1">
                <a:solidFill>
                  <a:schemeClr val="tx2"/>
                </a:solidFill>
              </a:rPr>
              <a:t>iunie</a:t>
            </a:r>
            <a:r>
              <a:rPr lang="en-US" sz="1400" dirty="0">
                <a:solidFill>
                  <a:schemeClr val="tx2"/>
                </a:solidFill>
              </a:rPr>
              <a:t> 2019 – </a:t>
            </a:r>
            <a:r>
              <a:rPr lang="en-US" sz="1400" dirty="0" err="1">
                <a:solidFill>
                  <a:schemeClr val="tx2"/>
                </a:solidFill>
              </a:rPr>
              <a:t>iunie</a:t>
            </a:r>
            <a:r>
              <a:rPr lang="en-US" sz="1400" dirty="0">
                <a:solidFill>
                  <a:schemeClr val="tx2"/>
                </a:solidFill>
              </a:rPr>
              <a:t> 2021</a:t>
            </a:r>
          </a:p>
          <a:p>
            <a:pPr marL="742950" lvl="1" indent="-285750" algn="just">
              <a:spcBef>
                <a:spcPts val="0"/>
              </a:spcBef>
              <a:buClr>
                <a:srgbClr val="5FCBEF"/>
              </a:buClr>
              <a:buFont typeface="Wingdings" panose="05000000000000000000" pitchFamily="2" charset="2"/>
              <a:buChar char="Ø"/>
            </a:pPr>
            <a:r>
              <a:rPr lang="en-US" sz="1400" dirty="0" err="1">
                <a:solidFill>
                  <a:schemeClr val="tx2"/>
                </a:solidFill>
              </a:rPr>
              <a:t>Stadiu</a:t>
            </a:r>
            <a:r>
              <a:rPr lang="en-US" sz="1400" dirty="0">
                <a:solidFill>
                  <a:schemeClr val="tx2"/>
                </a:solidFill>
              </a:rPr>
              <a:t>: </a:t>
            </a:r>
            <a:r>
              <a:rPr lang="en-US" sz="1400" dirty="0">
                <a:solidFill>
                  <a:srgbClr val="FF0000"/>
                </a:solidFill>
              </a:rPr>
              <a:t>in </a:t>
            </a:r>
            <a:r>
              <a:rPr lang="en-US" sz="1400" dirty="0" err="1">
                <a:solidFill>
                  <a:srgbClr val="FF0000"/>
                </a:solidFill>
              </a:rPr>
              <a:t>implementare</a:t>
            </a:r>
            <a:endParaRPr lang="en-US" sz="1400" dirty="0">
              <a:solidFill>
                <a:srgbClr val="FF0000"/>
              </a:solidFill>
            </a:endParaRPr>
          </a:p>
          <a:p>
            <a:pPr marL="742950" lvl="1" indent="-285750" algn="just">
              <a:spcBef>
                <a:spcPts val="0"/>
              </a:spcBef>
              <a:buClr>
                <a:srgbClr val="5FCBEF"/>
              </a:buClr>
              <a:buFont typeface="Wingdings" panose="05000000000000000000" pitchFamily="2" charset="2"/>
              <a:buChar char="Ø"/>
            </a:pPr>
            <a:r>
              <a:rPr lang="en-US" sz="1400" dirty="0" err="1">
                <a:solidFill>
                  <a:schemeClr val="tx2"/>
                </a:solidFill>
              </a:rPr>
              <a:t>Descriere</a:t>
            </a:r>
            <a:r>
              <a:rPr lang="en-US" sz="1400" dirty="0">
                <a:solidFill>
                  <a:schemeClr val="tx2"/>
                </a:solidFill>
              </a:rPr>
              <a:t>: </a:t>
            </a:r>
          </a:p>
          <a:p>
            <a:pPr marL="1200150" lvl="2" indent="-285750" algn="just">
              <a:spcBef>
                <a:spcPts val="0"/>
              </a:spcBef>
              <a:buClr>
                <a:srgbClr val="5FCBEF"/>
              </a:buClr>
              <a:buFont typeface="Arial" panose="020B0604020202020204" pitchFamily="34" charset="0"/>
              <a:buChar char="•"/>
            </a:pPr>
            <a:r>
              <a:rPr lang="en-US" dirty="0" err="1">
                <a:solidFill>
                  <a:schemeClr val="tx2"/>
                </a:solidFill>
              </a:rPr>
              <a:t>Prin</a:t>
            </a:r>
            <a:r>
              <a:rPr lang="en-US" dirty="0">
                <a:solidFill>
                  <a:schemeClr val="tx2"/>
                </a:solidFill>
              </a:rPr>
              <a:t> </a:t>
            </a:r>
            <a:r>
              <a:rPr lang="en-US" dirty="0" err="1">
                <a:solidFill>
                  <a:schemeClr val="tx2"/>
                </a:solidFill>
              </a:rPr>
              <a:t>implementarea</a:t>
            </a:r>
            <a:r>
              <a:rPr lang="en-US" dirty="0">
                <a:solidFill>
                  <a:schemeClr val="tx2"/>
                </a:solidFill>
              </a:rPr>
              <a:t> </a:t>
            </a:r>
            <a:r>
              <a:rPr lang="en-US" dirty="0" err="1">
                <a:solidFill>
                  <a:schemeClr val="tx2"/>
                </a:solidFill>
              </a:rPr>
              <a:t>unui</a:t>
            </a:r>
            <a:r>
              <a:rPr lang="en-US" dirty="0">
                <a:solidFill>
                  <a:schemeClr val="tx2"/>
                </a:solidFill>
              </a:rPr>
              <a:t> CDMS </a:t>
            </a:r>
            <a:r>
              <a:rPr lang="en-US" dirty="0" err="1">
                <a:solidFill>
                  <a:schemeClr val="tx2"/>
                </a:solidFill>
              </a:rPr>
              <a:t>modernizat</a:t>
            </a:r>
            <a:r>
              <a:rPr lang="en-US" dirty="0">
                <a:solidFill>
                  <a:schemeClr val="tx2"/>
                </a:solidFill>
              </a:rPr>
              <a:t> se </a:t>
            </a:r>
            <a:r>
              <a:rPr lang="en-US" dirty="0" err="1">
                <a:solidFill>
                  <a:schemeClr val="tx2"/>
                </a:solidFill>
              </a:rPr>
              <a:t>vor</a:t>
            </a:r>
            <a:r>
              <a:rPr lang="en-US" dirty="0">
                <a:solidFill>
                  <a:schemeClr val="tx2"/>
                </a:solidFill>
              </a:rPr>
              <a:t> integra </a:t>
            </a:r>
            <a:r>
              <a:rPr lang="en-US" dirty="0" err="1">
                <a:solidFill>
                  <a:schemeClr val="tx2"/>
                </a:solidFill>
              </a:rPr>
              <a:t>unitar</a:t>
            </a:r>
            <a:r>
              <a:rPr lang="en-US" dirty="0">
                <a:solidFill>
                  <a:schemeClr val="tx2"/>
                </a:solidFill>
              </a:rPr>
              <a:t>, </a:t>
            </a:r>
            <a:r>
              <a:rPr lang="en-US" dirty="0" err="1">
                <a:solidFill>
                  <a:schemeClr val="tx2"/>
                </a:solidFill>
              </a:rPr>
              <a:t>eficient</a:t>
            </a:r>
            <a:r>
              <a:rPr lang="en-US" dirty="0">
                <a:solidFill>
                  <a:schemeClr val="tx2"/>
                </a:solidFill>
              </a:rPr>
              <a:t> si </a:t>
            </a:r>
            <a:r>
              <a:rPr lang="en-US" dirty="0" err="1">
                <a:solidFill>
                  <a:schemeClr val="tx2"/>
                </a:solidFill>
              </a:rPr>
              <a:t>coerent</a:t>
            </a:r>
            <a:r>
              <a:rPr lang="en-US" dirty="0">
                <a:solidFill>
                  <a:schemeClr val="tx2"/>
                </a:solidFill>
              </a:rPr>
              <a:t> la </a:t>
            </a:r>
            <a:r>
              <a:rPr lang="en-US" dirty="0" err="1">
                <a:solidFill>
                  <a:schemeClr val="tx2"/>
                </a:solidFill>
              </a:rPr>
              <a:t>nivelul</a:t>
            </a:r>
            <a:r>
              <a:rPr lang="en-US" dirty="0">
                <a:solidFill>
                  <a:schemeClr val="tx2"/>
                </a:solidFill>
              </a:rPr>
              <a:t> </a:t>
            </a:r>
            <a:r>
              <a:rPr lang="en-US" dirty="0" err="1">
                <a:solidFill>
                  <a:schemeClr val="tx2"/>
                </a:solidFill>
              </a:rPr>
              <a:t>infrastructurii</a:t>
            </a:r>
            <a:r>
              <a:rPr lang="en-US" dirty="0">
                <a:solidFill>
                  <a:schemeClr val="tx2"/>
                </a:solidFill>
              </a:rPr>
              <a:t> IT a </a:t>
            </a:r>
            <a:r>
              <a:rPr lang="en-US" dirty="0" err="1">
                <a:solidFill>
                  <a:schemeClr val="tx2"/>
                </a:solidFill>
              </a:rPr>
              <a:t>Administratiei</a:t>
            </a:r>
            <a:r>
              <a:rPr lang="en-US" dirty="0">
                <a:solidFill>
                  <a:schemeClr val="tx2"/>
                </a:solidFill>
              </a:rPr>
              <a:t> </a:t>
            </a:r>
            <a:r>
              <a:rPr lang="en-US" dirty="0" err="1">
                <a:solidFill>
                  <a:schemeClr val="tx2"/>
                </a:solidFill>
              </a:rPr>
              <a:t>Nationale</a:t>
            </a:r>
            <a:r>
              <a:rPr lang="en-US" dirty="0">
                <a:solidFill>
                  <a:schemeClr val="tx2"/>
                </a:solidFill>
              </a:rPr>
              <a:t> de </a:t>
            </a:r>
            <a:r>
              <a:rPr lang="en-US" dirty="0" err="1">
                <a:solidFill>
                  <a:schemeClr val="tx2"/>
                </a:solidFill>
              </a:rPr>
              <a:t>Meteorologie</a:t>
            </a:r>
            <a:r>
              <a:rPr lang="en-US" dirty="0">
                <a:solidFill>
                  <a:schemeClr val="tx2"/>
                </a:solidFill>
              </a:rPr>
              <a:t>, </a:t>
            </a:r>
            <a:r>
              <a:rPr lang="en-US" dirty="0" err="1">
                <a:solidFill>
                  <a:schemeClr val="tx2"/>
                </a:solidFill>
              </a:rPr>
              <a:t>componentele</a:t>
            </a:r>
            <a:r>
              <a:rPr lang="en-US" dirty="0">
                <a:solidFill>
                  <a:schemeClr val="tx2"/>
                </a:solidFill>
              </a:rPr>
              <a:t> de </a:t>
            </a:r>
            <a:r>
              <a:rPr lang="en-US" dirty="0" err="1">
                <a:solidFill>
                  <a:schemeClr val="tx2"/>
                </a:solidFill>
              </a:rPr>
              <a:t>gestiune</a:t>
            </a:r>
            <a:r>
              <a:rPr lang="en-US" dirty="0">
                <a:solidFill>
                  <a:schemeClr val="tx2"/>
                </a:solidFill>
              </a:rPr>
              <a:t>, </a:t>
            </a:r>
            <a:r>
              <a:rPr lang="en-US" dirty="0" err="1">
                <a:solidFill>
                  <a:schemeClr val="tx2"/>
                </a:solidFill>
              </a:rPr>
              <a:t>furnizare</a:t>
            </a:r>
            <a:r>
              <a:rPr lang="en-US" dirty="0">
                <a:solidFill>
                  <a:schemeClr val="tx2"/>
                </a:solidFill>
              </a:rPr>
              <a:t>/</a:t>
            </a:r>
            <a:r>
              <a:rPr lang="en-US" dirty="0" err="1">
                <a:solidFill>
                  <a:schemeClr val="tx2"/>
                </a:solidFill>
              </a:rPr>
              <a:t>accesare</a:t>
            </a:r>
            <a:r>
              <a:rPr lang="en-US" dirty="0">
                <a:solidFill>
                  <a:schemeClr val="tx2"/>
                </a:solidFill>
              </a:rPr>
              <a:t>, </a:t>
            </a:r>
            <a:r>
              <a:rPr lang="en-US" dirty="0" err="1">
                <a:solidFill>
                  <a:schemeClr val="tx2"/>
                </a:solidFill>
              </a:rPr>
              <a:t>prezentare</a:t>
            </a:r>
            <a:r>
              <a:rPr lang="en-US" dirty="0">
                <a:solidFill>
                  <a:schemeClr val="tx2"/>
                </a:solidFill>
              </a:rPr>
              <a:t>, </a:t>
            </a:r>
            <a:r>
              <a:rPr lang="en-US" dirty="0" err="1">
                <a:solidFill>
                  <a:schemeClr val="tx2"/>
                </a:solidFill>
              </a:rPr>
              <a:t>analiza</a:t>
            </a:r>
            <a:r>
              <a:rPr lang="en-US" dirty="0">
                <a:solidFill>
                  <a:schemeClr val="tx2"/>
                </a:solidFill>
              </a:rPr>
              <a:t> </a:t>
            </a:r>
            <a:r>
              <a:rPr lang="en-US" dirty="0" err="1">
                <a:solidFill>
                  <a:schemeClr val="tx2"/>
                </a:solidFill>
              </a:rPr>
              <a:t>datelor</a:t>
            </a:r>
            <a:r>
              <a:rPr lang="en-US" dirty="0">
                <a:solidFill>
                  <a:schemeClr val="tx2"/>
                </a:solidFill>
              </a:rPr>
              <a:t> </a:t>
            </a:r>
            <a:r>
              <a:rPr lang="en-US" dirty="0" err="1">
                <a:solidFill>
                  <a:schemeClr val="tx2"/>
                </a:solidFill>
              </a:rPr>
              <a:t>climatice</a:t>
            </a:r>
            <a:r>
              <a:rPr lang="en-US" dirty="0">
                <a:solidFill>
                  <a:schemeClr val="tx2"/>
                </a:solidFill>
              </a:rPr>
              <a:t> si </a:t>
            </a:r>
            <a:r>
              <a:rPr lang="en-US" dirty="0" err="1">
                <a:solidFill>
                  <a:schemeClr val="tx2"/>
                </a:solidFill>
              </a:rPr>
              <a:t>metadatelor</a:t>
            </a:r>
            <a:r>
              <a:rPr lang="en-US" dirty="0">
                <a:solidFill>
                  <a:schemeClr val="tx2"/>
                </a:solidFill>
              </a:rPr>
              <a:t>, de </a:t>
            </a:r>
            <a:r>
              <a:rPr lang="en-US" dirty="0" err="1">
                <a:solidFill>
                  <a:schemeClr val="tx2"/>
                </a:solidFill>
              </a:rPr>
              <a:t>guvernanta</a:t>
            </a:r>
            <a:r>
              <a:rPr lang="en-US" dirty="0">
                <a:solidFill>
                  <a:schemeClr val="tx2"/>
                </a:solidFill>
              </a:rPr>
              <a:t> a </a:t>
            </a:r>
            <a:r>
              <a:rPr lang="en-US" dirty="0" err="1">
                <a:solidFill>
                  <a:schemeClr val="tx2"/>
                </a:solidFill>
              </a:rPr>
              <a:t>sistemului</a:t>
            </a:r>
            <a:r>
              <a:rPr lang="en-US" dirty="0">
                <a:solidFill>
                  <a:schemeClr val="tx2"/>
                </a:solidFill>
              </a:rPr>
              <a:t>,  </a:t>
            </a:r>
            <a:r>
              <a:rPr lang="en-US" dirty="0" err="1">
                <a:solidFill>
                  <a:schemeClr val="tx2"/>
                </a:solidFill>
              </a:rPr>
              <a:t>conforme</a:t>
            </a:r>
            <a:r>
              <a:rPr lang="en-US" dirty="0">
                <a:solidFill>
                  <a:schemeClr val="tx2"/>
                </a:solidFill>
              </a:rPr>
              <a:t> </a:t>
            </a:r>
            <a:r>
              <a:rPr lang="en-US" dirty="0" err="1">
                <a:solidFill>
                  <a:schemeClr val="tx2"/>
                </a:solidFill>
              </a:rPr>
              <a:t>recomandarilor</a:t>
            </a:r>
            <a:r>
              <a:rPr lang="en-US" dirty="0">
                <a:solidFill>
                  <a:schemeClr val="tx2"/>
                </a:solidFill>
              </a:rPr>
              <a:t> si </a:t>
            </a:r>
            <a:r>
              <a:rPr lang="en-US" dirty="0" err="1">
                <a:solidFill>
                  <a:schemeClr val="tx2"/>
                </a:solidFill>
              </a:rPr>
              <a:t>standardelor</a:t>
            </a:r>
            <a:r>
              <a:rPr lang="en-US" dirty="0">
                <a:solidFill>
                  <a:schemeClr val="tx2"/>
                </a:solidFill>
              </a:rPr>
              <a:t> de </a:t>
            </a:r>
            <a:r>
              <a:rPr lang="en-US" dirty="0" err="1">
                <a:solidFill>
                  <a:schemeClr val="tx2"/>
                </a:solidFill>
              </a:rPr>
              <a:t>calitate</a:t>
            </a:r>
            <a:r>
              <a:rPr lang="en-US" dirty="0">
                <a:solidFill>
                  <a:schemeClr val="tx2"/>
                </a:solidFill>
              </a:rPr>
              <a:t> ale </a:t>
            </a:r>
            <a:r>
              <a:rPr lang="en-US" dirty="0" err="1">
                <a:solidFill>
                  <a:schemeClr val="tx2"/>
                </a:solidFill>
              </a:rPr>
              <a:t>Organizatiei</a:t>
            </a:r>
            <a:r>
              <a:rPr lang="en-US" dirty="0">
                <a:solidFill>
                  <a:schemeClr val="tx2"/>
                </a:solidFill>
              </a:rPr>
              <a:t> </a:t>
            </a:r>
            <a:r>
              <a:rPr lang="en-US" dirty="0" err="1">
                <a:solidFill>
                  <a:schemeClr val="tx2"/>
                </a:solidFill>
              </a:rPr>
              <a:t>Meteorologice</a:t>
            </a:r>
            <a:r>
              <a:rPr lang="en-US" dirty="0">
                <a:solidFill>
                  <a:schemeClr val="tx2"/>
                </a:solidFill>
              </a:rPr>
              <a:t> </a:t>
            </a:r>
            <a:r>
              <a:rPr lang="en-US" dirty="0" err="1">
                <a:solidFill>
                  <a:schemeClr val="tx2"/>
                </a:solidFill>
              </a:rPr>
              <a:t>Mondiale</a:t>
            </a:r>
            <a:r>
              <a:rPr lang="en-US" dirty="0">
                <a:solidFill>
                  <a:schemeClr val="tx2"/>
                </a:solidFill>
              </a:rPr>
              <a:t> si ale </a:t>
            </a:r>
            <a:r>
              <a:rPr lang="en-US" dirty="0" err="1">
                <a:solidFill>
                  <a:schemeClr val="tx2"/>
                </a:solidFill>
              </a:rPr>
              <a:t>Uniunii</a:t>
            </a:r>
            <a:r>
              <a:rPr lang="en-US" dirty="0">
                <a:solidFill>
                  <a:schemeClr val="tx2"/>
                </a:solidFill>
              </a:rPr>
              <a:t> Europene, </a:t>
            </a:r>
            <a:r>
              <a:rPr lang="en-US" dirty="0">
                <a:solidFill>
                  <a:srgbClr val="FF0000"/>
                </a:solidFill>
              </a:rPr>
              <a:t>se </a:t>
            </a:r>
            <a:r>
              <a:rPr lang="en-US" dirty="0" err="1">
                <a:solidFill>
                  <a:srgbClr val="FF0000"/>
                </a:solidFill>
              </a:rPr>
              <a:t>va</a:t>
            </a:r>
            <a:r>
              <a:rPr lang="en-US" dirty="0">
                <a:solidFill>
                  <a:srgbClr val="FF0000"/>
                </a:solidFill>
              </a:rPr>
              <a:t> </a:t>
            </a:r>
            <a:r>
              <a:rPr lang="en-US" dirty="0" err="1">
                <a:solidFill>
                  <a:srgbClr val="FF0000"/>
                </a:solidFill>
              </a:rPr>
              <a:t>raspunde</a:t>
            </a:r>
            <a:r>
              <a:rPr lang="en-US" dirty="0">
                <a:solidFill>
                  <a:srgbClr val="FF0000"/>
                </a:solidFill>
              </a:rPr>
              <a:t> </a:t>
            </a:r>
            <a:r>
              <a:rPr lang="en-US" dirty="0" err="1">
                <a:solidFill>
                  <a:srgbClr val="FF0000"/>
                </a:solidFill>
              </a:rPr>
              <a:t>optim</a:t>
            </a:r>
            <a:r>
              <a:rPr lang="en-US" dirty="0">
                <a:solidFill>
                  <a:srgbClr val="FF0000"/>
                </a:solidFill>
              </a:rPr>
              <a:t> </a:t>
            </a:r>
            <a:r>
              <a:rPr lang="en-US" dirty="0" err="1">
                <a:solidFill>
                  <a:srgbClr val="FF0000"/>
                </a:solidFill>
              </a:rPr>
              <a:t>cerintelor</a:t>
            </a:r>
            <a:r>
              <a:rPr lang="en-US" dirty="0">
                <a:solidFill>
                  <a:srgbClr val="FF0000"/>
                </a:solidFill>
              </a:rPr>
              <a:t> </a:t>
            </a:r>
            <a:r>
              <a:rPr lang="en-US" dirty="0" err="1">
                <a:solidFill>
                  <a:srgbClr val="FF0000"/>
                </a:solidFill>
              </a:rPr>
              <a:t>actuale</a:t>
            </a:r>
            <a:r>
              <a:rPr lang="en-US" dirty="0">
                <a:solidFill>
                  <a:srgbClr val="FF0000"/>
                </a:solidFill>
              </a:rPr>
              <a:t> ale </a:t>
            </a:r>
            <a:r>
              <a:rPr lang="en-US" dirty="0" err="1">
                <a:solidFill>
                  <a:srgbClr val="FF0000"/>
                </a:solidFill>
              </a:rPr>
              <a:t>utilizatorilor</a:t>
            </a:r>
            <a:r>
              <a:rPr lang="en-US" dirty="0">
                <a:solidFill>
                  <a:srgbClr val="FF0000"/>
                </a:solidFill>
              </a:rPr>
              <a:t> de date, </a:t>
            </a:r>
            <a:r>
              <a:rPr lang="en-US" dirty="0" err="1">
                <a:solidFill>
                  <a:srgbClr val="FF0000"/>
                </a:solidFill>
              </a:rPr>
              <a:t>informatii</a:t>
            </a:r>
            <a:r>
              <a:rPr lang="en-US" dirty="0">
                <a:solidFill>
                  <a:srgbClr val="FF0000"/>
                </a:solidFill>
              </a:rPr>
              <a:t>, </a:t>
            </a:r>
            <a:r>
              <a:rPr lang="en-US" dirty="0" err="1">
                <a:solidFill>
                  <a:srgbClr val="FF0000"/>
                </a:solidFill>
              </a:rPr>
              <a:t>produse</a:t>
            </a:r>
            <a:r>
              <a:rPr lang="en-US" dirty="0">
                <a:solidFill>
                  <a:srgbClr val="FF0000"/>
                </a:solidFill>
              </a:rPr>
              <a:t> si </a:t>
            </a:r>
            <a:r>
              <a:rPr lang="en-US" dirty="0" err="1">
                <a:solidFill>
                  <a:srgbClr val="FF0000"/>
                </a:solidFill>
              </a:rPr>
              <a:t>servicii</a:t>
            </a:r>
            <a:r>
              <a:rPr lang="en-US" dirty="0">
                <a:solidFill>
                  <a:srgbClr val="FF0000"/>
                </a:solidFill>
              </a:rPr>
              <a:t> </a:t>
            </a:r>
            <a:r>
              <a:rPr lang="en-US" dirty="0" err="1">
                <a:solidFill>
                  <a:srgbClr val="FF0000"/>
                </a:solidFill>
              </a:rPr>
              <a:t>climatice</a:t>
            </a:r>
            <a:r>
              <a:rPr lang="en-US" dirty="0">
                <a:solidFill>
                  <a:srgbClr val="FF0000"/>
                </a:solidFill>
              </a:rPr>
              <a:t> (</a:t>
            </a:r>
            <a:r>
              <a:rPr lang="en-US" dirty="0" err="1">
                <a:solidFill>
                  <a:srgbClr val="FF0000"/>
                </a:solidFill>
              </a:rPr>
              <a:t>autoritati</a:t>
            </a:r>
            <a:r>
              <a:rPr lang="en-US" dirty="0">
                <a:solidFill>
                  <a:srgbClr val="FF0000"/>
                </a:solidFill>
              </a:rPr>
              <a:t> cu </a:t>
            </a:r>
            <a:r>
              <a:rPr lang="en-US" dirty="0" err="1">
                <a:solidFill>
                  <a:srgbClr val="FF0000"/>
                </a:solidFill>
              </a:rPr>
              <a:t>rol</a:t>
            </a:r>
            <a:r>
              <a:rPr lang="en-US" dirty="0">
                <a:solidFill>
                  <a:srgbClr val="FF0000"/>
                </a:solidFill>
              </a:rPr>
              <a:t> in </a:t>
            </a:r>
            <a:r>
              <a:rPr lang="en-US" dirty="0" err="1">
                <a:solidFill>
                  <a:srgbClr val="FF0000"/>
                </a:solidFill>
              </a:rPr>
              <a:t>prevenirea</a:t>
            </a:r>
            <a:r>
              <a:rPr lang="en-US" dirty="0">
                <a:solidFill>
                  <a:srgbClr val="FF0000"/>
                </a:solidFill>
              </a:rPr>
              <a:t> si </a:t>
            </a:r>
            <a:r>
              <a:rPr lang="en-US" dirty="0" err="1">
                <a:solidFill>
                  <a:srgbClr val="FF0000"/>
                </a:solidFill>
              </a:rPr>
              <a:t>gestionarea</a:t>
            </a:r>
            <a:r>
              <a:rPr lang="en-US" dirty="0">
                <a:solidFill>
                  <a:srgbClr val="FF0000"/>
                </a:solidFill>
              </a:rPr>
              <a:t> </a:t>
            </a:r>
            <a:r>
              <a:rPr lang="en-US" dirty="0" err="1">
                <a:solidFill>
                  <a:srgbClr val="FF0000"/>
                </a:solidFill>
              </a:rPr>
              <a:t>situatiilor</a:t>
            </a:r>
            <a:r>
              <a:rPr lang="en-US" dirty="0">
                <a:solidFill>
                  <a:srgbClr val="FF0000"/>
                </a:solidFill>
              </a:rPr>
              <a:t> de </a:t>
            </a:r>
            <a:r>
              <a:rPr lang="en-US" dirty="0" err="1">
                <a:solidFill>
                  <a:srgbClr val="FF0000"/>
                </a:solidFill>
              </a:rPr>
              <a:t>urgenta</a:t>
            </a:r>
            <a:r>
              <a:rPr lang="en-US" dirty="0">
                <a:solidFill>
                  <a:srgbClr val="FF0000"/>
                </a:solidFill>
              </a:rPr>
              <a:t>), </a:t>
            </a:r>
            <a:r>
              <a:rPr lang="en-US" dirty="0" err="1">
                <a:solidFill>
                  <a:schemeClr val="tx2"/>
                </a:solidFill>
              </a:rPr>
              <a:t>valorificand</a:t>
            </a:r>
            <a:r>
              <a:rPr lang="en-US" dirty="0">
                <a:solidFill>
                  <a:schemeClr val="tx2"/>
                </a:solidFill>
              </a:rPr>
              <a:t> </a:t>
            </a:r>
            <a:r>
              <a:rPr lang="en-US" dirty="0" err="1">
                <a:solidFill>
                  <a:schemeClr val="tx2"/>
                </a:solidFill>
              </a:rPr>
              <a:t>investitiile</a:t>
            </a:r>
            <a:r>
              <a:rPr lang="en-US" dirty="0">
                <a:solidFill>
                  <a:schemeClr val="tx2"/>
                </a:solidFill>
              </a:rPr>
              <a:t> in </a:t>
            </a:r>
            <a:r>
              <a:rPr lang="en-US" dirty="0" err="1">
                <a:solidFill>
                  <a:schemeClr val="tx2"/>
                </a:solidFill>
              </a:rPr>
              <a:t>modernizarea</a:t>
            </a:r>
            <a:r>
              <a:rPr lang="en-US" dirty="0">
                <a:solidFill>
                  <a:schemeClr val="tx2"/>
                </a:solidFill>
              </a:rPr>
              <a:t> </a:t>
            </a:r>
            <a:r>
              <a:rPr lang="en-US" dirty="0" err="1">
                <a:solidFill>
                  <a:schemeClr val="tx2"/>
                </a:solidFill>
              </a:rPr>
              <a:t>celorlalte</a:t>
            </a:r>
            <a:r>
              <a:rPr lang="en-US" dirty="0">
                <a:solidFill>
                  <a:schemeClr val="tx2"/>
                </a:solidFill>
              </a:rPr>
              <a:t> </a:t>
            </a:r>
            <a:r>
              <a:rPr lang="en-US" dirty="0" err="1">
                <a:solidFill>
                  <a:schemeClr val="tx2"/>
                </a:solidFill>
              </a:rPr>
              <a:t>activitati</a:t>
            </a:r>
            <a:r>
              <a:rPr lang="en-US" dirty="0">
                <a:solidFill>
                  <a:schemeClr val="tx2"/>
                </a:solidFill>
              </a:rPr>
              <a:t> ale </a:t>
            </a:r>
            <a:r>
              <a:rPr lang="en-US" dirty="0" err="1">
                <a:solidFill>
                  <a:schemeClr val="tx2"/>
                </a:solidFill>
              </a:rPr>
              <a:t>Administratiei</a:t>
            </a:r>
            <a:r>
              <a:rPr lang="en-US" dirty="0">
                <a:solidFill>
                  <a:schemeClr val="tx2"/>
                </a:solidFill>
              </a:rPr>
              <a:t> </a:t>
            </a:r>
            <a:r>
              <a:rPr lang="en-US" dirty="0" err="1">
                <a:solidFill>
                  <a:schemeClr val="tx2"/>
                </a:solidFill>
              </a:rPr>
              <a:t>Nationale</a:t>
            </a:r>
            <a:r>
              <a:rPr lang="en-US" dirty="0">
                <a:solidFill>
                  <a:schemeClr val="tx2"/>
                </a:solidFill>
              </a:rPr>
              <a:t> de </a:t>
            </a:r>
            <a:r>
              <a:rPr lang="en-US" dirty="0" err="1">
                <a:solidFill>
                  <a:schemeClr val="tx2"/>
                </a:solidFill>
              </a:rPr>
              <a:t>Meteorologie</a:t>
            </a:r>
            <a:r>
              <a:rPr lang="en-US" dirty="0">
                <a:solidFill>
                  <a:schemeClr val="tx2"/>
                </a:solidFill>
              </a:rPr>
              <a:t>.</a:t>
            </a:r>
          </a:p>
          <a:p>
            <a:pPr marL="285750" lvl="0" indent="-285750" algn="just">
              <a:spcBef>
                <a:spcPts val="0"/>
              </a:spcBef>
              <a:buClr>
                <a:srgbClr val="5FCBEF"/>
              </a:buClr>
              <a:buFont typeface="Wingdings" panose="05000000000000000000" pitchFamily="2" charset="2"/>
              <a:buChar char="Ø"/>
            </a:pPr>
            <a:endParaRPr lang="en-US" sz="1400"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nvGraphicFramePr>
        <p:xfrm>
          <a:off x="911754" y="117013"/>
          <a:ext cx="1190625" cy="1190625"/>
        </p:xfrm>
        <a:graphic>
          <a:graphicData uri="http://schemas.openxmlformats.org/presentationml/2006/ole">
            <mc:AlternateContent xmlns:mc="http://schemas.openxmlformats.org/markup-compatibility/2006">
              <mc:Choice xmlns:v="urn:schemas-microsoft-com:vml" Requires="v">
                <p:oleObj spid="_x0000_s14456"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54" y="117013"/>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247" y="311792"/>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nvGraphicFramePr>
        <p:xfrm>
          <a:off x="5214888" y="195730"/>
          <a:ext cx="1209675" cy="1209675"/>
        </p:xfrm>
        <a:graphic>
          <a:graphicData uri="http://schemas.openxmlformats.org/presentationml/2006/ole">
            <mc:AlternateContent xmlns:mc="http://schemas.openxmlformats.org/markup-compatibility/2006">
              <mc:Choice xmlns:v="urn:schemas-microsoft-com:vml" Requires="v">
                <p:oleObj spid="_x0000_s14457"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4888" y="19573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70883" y="5983236"/>
            <a:ext cx="513715" cy="493395"/>
          </a:xfrm>
          <a:prstGeom prst="rect">
            <a:avLst/>
          </a:prstGeom>
        </p:spPr>
      </p:pic>
      <p:pic>
        <p:nvPicPr>
          <p:cNvPr id="14" name="Picture 13">
            <a:extLst>
              <a:ext uri="{FF2B5EF4-FFF2-40B4-BE49-F238E27FC236}">
                <a16:creationId xmlns:a16="http://schemas.microsoft.com/office/drawing/2014/main" id="{E6357D5C-157E-420B-86F9-8065C59CC1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1363" y="489247"/>
            <a:ext cx="1673351" cy="622642"/>
          </a:xfrm>
          <a:prstGeom prst="rect">
            <a:avLst/>
          </a:prstGeom>
        </p:spPr>
      </p:pic>
      <p:pic>
        <p:nvPicPr>
          <p:cNvPr id="13" name="Picture 12">
            <a:extLst>
              <a:ext uri="{FF2B5EF4-FFF2-40B4-BE49-F238E27FC236}">
                <a16:creationId xmlns:a16="http://schemas.microsoft.com/office/drawing/2014/main" id="{54AD7E58-7EB0-47EB-870D-29C6D6F7B947}"/>
              </a:ext>
            </a:extLst>
          </p:cNvPr>
          <p:cNvPicPr>
            <a:picLocks noChangeAspect="1"/>
          </p:cNvPicPr>
          <p:nvPr/>
        </p:nvPicPr>
        <p:blipFill>
          <a:blip r:embed="rId10"/>
          <a:stretch>
            <a:fillRect/>
          </a:stretch>
        </p:blipFill>
        <p:spPr>
          <a:xfrm>
            <a:off x="7712364" y="2085964"/>
            <a:ext cx="4432183" cy="4587387"/>
          </a:xfrm>
          <a:prstGeom prst="rect">
            <a:avLst/>
          </a:prstGeom>
          <a:ln>
            <a:solidFill>
              <a:schemeClr val="tx1"/>
            </a:solidFill>
          </a:ln>
        </p:spPr>
      </p:pic>
    </p:spTree>
    <p:extLst>
      <p:ext uri="{BB962C8B-B14F-4D97-AF65-F5344CB8AC3E}">
        <p14:creationId xmlns:p14="http://schemas.microsoft.com/office/powerpoint/2010/main" val="3394678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414493" y="1114741"/>
            <a:ext cx="8601682" cy="800091"/>
          </a:xfrm>
        </p:spPr>
        <p:txBody>
          <a:bodyPr/>
          <a:lstStyle/>
          <a:p>
            <a:pPr algn="ctr"/>
            <a:r>
              <a:rPr lang="en-US" sz="1400" b="1" dirty="0">
                <a:solidFill>
                  <a:schemeClr val="accent2">
                    <a:lumMod val="75000"/>
                  </a:schemeClr>
                </a:solidFill>
              </a:rPr>
              <a:t>II. DEZVOLTAREA SISTEMULUI NATIONAL DE MONITORIZARE SI AVERTIZARE A FENOMENELOR METEOROLOGICE PERICULOASE PENTRU ASIGURAREA PROTECTIEI VIETII SI A BUNURILOR MATERIALE  Cod SMIS 2014+ 127994, POIM 2014 - 2020</a:t>
            </a: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124377" y="2003535"/>
            <a:ext cx="7295459" cy="3584450"/>
          </a:xfrm>
          <a:ln>
            <a:solidFill>
              <a:srgbClr val="000000"/>
            </a:solidFill>
          </a:ln>
        </p:spPr>
        <p:txBody>
          <a:bodyPr>
            <a:normAutofit fontScale="85000" lnSpcReduction="20000"/>
          </a:bodyPr>
          <a:lstStyle/>
          <a:p>
            <a:pPr marL="285750" lvl="0" indent="-285750" algn="just">
              <a:spcBef>
                <a:spcPts val="0"/>
              </a:spcBef>
              <a:buClr>
                <a:srgbClr val="5FCBEF"/>
              </a:buClr>
              <a:buFont typeface="Wingdings" panose="05000000000000000000" pitchFamily="2" charset="2"/>
              <a:buChar char="Ø"/>
            </a:pPr>
            <a:endParaRPr lang="en-US" sz="1400" dirty="0">
              <a:solidFill>
                <a:schemeClr val="tx2"/>
              </a:solidFill>
            </a:endParaRPr>
          </a:p>
          <a:p>
            <a:pPr marL="285750" indent="-285750" algn="just">
              <a:lnSpc>
                <a:spcPct val="125000"/>
              </a:lnSpc>
              <a:spcBef>
                <a:spcPts val="0"/>
              </a:spcBef>
              <a:buFont typeface="Wingdings" pitchFamily="2" charset="2"/>
              <a:buChar char="Ø"/>
              <a:tabLst>
                <a:tab pos="171450" algn="l"/>
              </a:tabLst>
            </a:pPr>
            <a:r>
              <a:rPr lang="en-US" sz="1500" b="1" cap="all" dirty="0">
                <a:solidFill>
                  <a:srgbClr val="0070C0"/>
                </a:solidFill>
              </a:rPr>
              <a:t>OBIECTIVUL 5: </a:t>
            </a:r>
            <a:r>
              <a:rPr lang="ro-RO" sz="1500" dirty="0">
                <a:solidFill>
                  <a:schemeClr val="tx2"/>
                </a:solidFill>
              </a:rPr>
              <a:t>Modernizarea sistemului de asimilare de date si aplicatiilor operationale in  prognoza de</a:t>
            </a:r>
            <a:r>
              <a:rPr lang="en-US" sz="1500" dirty="0">
                <a:solidFill>
                  <a:schemeClr val="tx2"/>
                </a:solidFill>
              </a:rPr>
              <a:t> </a:t>
            </a:r>
            <a:r>
              <a:rPr lang="ro-RO" sz="1500" dirty="0">
                <a:solidFill>
                  <a:schemeClr val="tx2"/>
                </a:solidFill>
              </a:rPr>
              <a:t>scurta si foarte scurta durata (nowcasting)</a:t>
            </a:r>
            <a:endParaRPr lang="en-US" sz="1500" dirty="0">
              <a:solidFill>
                <a:schemeClr val="tx2"/>
              </a:solidFill>
            </a:endParaRPr>
          </a:p>
          <a:p>
            <a:pPr marL="285750" indent="-285750" algn="just">
              <a:lnSpc>
                <a:spcPct val="125000"/>
              </a:lnSpc>
              <a:spcBef>
                <a:spcPts val="0"/>
              </a:spcBef>
              <a:buFont typeface="Wingdings" pitchFamily="2" charset="2"/>
              <a:buChar char="Ø"/>
              <a:tabLst>
                <a:tab pos="171450" algn="l"/>
              </a:tabLst>
            </a:pPr>
            <a:endParaRPr lang="en-US" sz="1500" dirty="0">
              <a:solidFill>
                <a:schemeClr val="tx2"/>
              </a:solidFill>
            </a:endParaRPr>
          </a:p>
          <a:p>
            <a:pPr marL="742950" lvl="1" indent="-285750" algn="just">
              <a:spcBef>
                <a:spcPts val="0"/>
              </a:spcBef>
              <a:buClr>
                <a:srgbClr val="5FCBEF"/>
              </a:buClr>
              <a:buFont typeface="Wingdings" panose="05000000000000000000" pitchFamily="2" charset="2"/>
              <a:buChar char="Ø"/>
            </a:pPr>
            <a:r>
              <a:rPr lang="en-US" sz="1500" dirty="0" err="1">
                <a:solidFill>
                  <a:schemeClr val="tx2"/>
                </a:solidFill>
              </a:rPr>
              <a:t>Valoare</a:t>
            </a:r>
            <a:r>
              <a:rPr lang="en-US" sz="1500" dirty="0">
                <a:solidFill>
                  <a:schemeClr val="tx2"/>
                </a:solidFill>
              </a:rPr>
              <a:t> </a:t>
            </a:r>
            <a:r>
              <a:rPr lang="en-US" sz="1500" dirty="0" err="1">
                <a:solidFill>
                  <a:schemeClr val="tx2"/>
                </a:solidFill>
              </a:rPr>
              <a:t>bugetata</a:t>
            </a:r>
            <a:r>
              <a:rPr lang="en-US" sz="1500" dirty="0">
                <a:solidFill>
                  <a:schemeClr val="tx2"/>
                </a:solidFill>
              </a:rPr>
              <a:t>: </a:t>
            </a:r>
            <a:r>
              <a:rPr lang="en-US" sz="1500" b="1" dirty="0">
                <a:solidFill>
                  <a:srgbClr val="7030A0"/>
                </a:solidFill>
              </a:rPr>
              <a:t>2.335.831,96 LEI</a:t>
            </a:r>
          </a:p>
          <a:p>
            <a:pPr marL="742950" lvl="1" indent="-285750" algn="just">
              <a:spcBef>
                <a:spcPts val="0"/>
              </a:spcBef>
              <a:buClr>
                <a:srgbClr val="5FCBEF"/>
              </a:buClr>
              <a:buFont typeface="Wingdings" panose="05000000000000000000" pitchFamily="2" charset="2"/>
              <a:buChar char="Ø"/>
            </a:pPr>
            <a:r>
              <a:rPr lang="en-US" sz="1500" dirty="0" err="1">
                <a:solidFill>
                  <a:schemeClr val="tx2"/>
                </a:solidFill>
              </a:rPr>
              <a:t>Durata</a:t>
            </a:r>
            <a:r>
              <a:rPr lang="en-US" sz="1500" dirty="0">
                <a:solidFill>
                  <a:schemeClr val="tx2"/>
                </a:solidFill>
              </a:rPr>
              <a:t> contract: 3 </a:t>
            </a:r>
            <a:r>
              <a:rPr lang="en-US" sz="1500" dirty="0" err="1">
                <a:solidFill>
                  <a:schemeClr val="tx2"/>
                </a:solidFill>
              </a:rPr>
              <a:t>luni</a:t>
            </a:r>
            <a:r>
              <a:rPr lang="en-US" sz="1500" dirty="0">
                <a:solidFill>
                  <a:schemeClr val="tx2"/>
                </a:solidFill>
              </a:rPr>
              <a:t> – </a:t>
            </a:r>
            <a:r>
              <a:rPr lang="en-US" sz="1500" dirty="0" err="1">
                <a:solidFill>
                  <a:schemeClr val="tx2"/>
                </a:solidFill>
              </a:rPr>
              <a:t>mai</a:t>
            </a:r>
            <a:r>
              <a:rPr lang="en-US" sz="1500" dirty="0">
                <a:solidFill>
                  <a:schemeClr val="tx2"/>
                </a:solidFill>
              </a:rPr>
              <a:t> 2019  - </a:t>
            </a:r>
            <a:r>
              <a:rPr lang="en-US" sz="1500" dirty="0" err="1">
                <a:solidFill>
                  <a:schemeClr val="tx2"/>
                </a:solidFill>
              </a:rPr>
              <a:t>iulie</a:t>
            </a:r>
            <a:r>
              <a:rPr lang="en-US" sz="1500" dirty="0">
                <a:solidFill>
                  <a:schemeClr val="tx2"/>
                </a:solidFill>
              </a:rPr>
              <a:t> 2019</a:t>
            </a:r>
          </a:p>
          <a:p>
            <a:pPr marL="742950" lvl="1" indent="-285750" algn="just">
              <a:spcBef>
                <a:spcPts val="0"/>
              </a:spcBef>
              <a:buClr>
                <a:srgbClr val="5FCBEF"/>
              </a:buClr>
              <a:buFont typeface="Wingdings" panose="05000000000000000000" pitchFamily="2" charset="2"/>
              <a:buChar char="Ø"/>
            </a:pPr>
            <a:r>
              <a:rPr lang="en-US" sz="1500" dirty="0" err="1">
                <a:solidFill>
                  <a:schemeClr val="tx2"/>
                </a:solidFill>
              </a:rPr>
              <a:t>Stadiu</a:t>
            </a:r>
            <a:r>
              <a:rPr lang="en-US" sz="1500" dirty="0">
                <a:solidFill>
                  <a:schemeClr val="tx2"/>
                </a:solidFill>
              </a:rPr>
              <a:t>: </a:t>
            </a:r>
            <a:r>
              <a:rPr lang="en-US" sz="1400" dirty="0" err="1">
                <a:solidFill>
                  <a:srgbClr val="FF0000"/>
                </a:solidFill>
              </a:rPr>
              <a:t>obiectiv</a:t>
            </a:r>
            <a:r>
              <a:rPr lang="en-US" sz="1400" dirty="0">
                <a:solidFill>
                  <a:srgbClr val="FF0000"/>
                </a:solidFill>
              </a:rPr>
              <a:t> </a:t>
            </a:r>
            <a:r>
              <a:rPr lang="en-US" sz="1400" dirty="0" err="1">
                <a:solidFill>
                  <a:srgbClr val="FF0000"/>
                </a:solidFill>
              </a:rPr>
              <a:t>finalizat</a:t>
            </a:r>
            <a:endParaRPr lang="en-US" sz="1500" dirty="0">
              <a:solidFill>
                <a:schemeClr val="tx2"/>
              </a:solidFill>
            </a:endParaRPr>
          </a:p>
          <a:p>
            <a:pPr marL="742950" lvl="1" indent="-285750" algn="just">
              <a:spcBef>
                <a:spcPts val="0"/>
              </a:spcBef>
              <a:buClr>
                <a:srgbClr val="5FCBEF"/>
              </a:buClr>
              <a:buFont typeface="Wingdings" panose="05000000000000000000" pitchFamily="2" charset="2"/>
              <a:buChar char="Ø"/>
            </a:pPr>
            <a:r>
              <a:rPr lang="en-US" sz="1500" dirty="0" err="1">
                <a:solidFill>
                  <a:schemeClr val="tx2"/>
                </a:solidFill>
              </a:rPr>
              <a:t>Descriere</a:t>
            </a:r>
            <a:r>
              <a:rPr lang="en-US" sz="1500" dirty="0">
                <a:solidFill>
                  <a:schemeClr val="tx2"/>
                </a:solidFill>
              </a:rPr>
              <a:t>: </a:t>
            </a:r>
          </a:p>
          <a:p>
            <a:pPr marL="1200150" lvl="2" indent="-285750" algn="just">
              <a:spcBef>
                <a:spcPts val="0"/>
              </a:spcBef>
              <a:buClr>
                <a:srgbClr val="5FCBEF"/>
              </a:buClr>
              <a:buFont typeface="Arial" panose="020B0604020202020204" pitchFamily="34" charset="0"/>
              <a:buChar char="•"/>
            </a:pPr>
            <a:r>
              <a:rPr lang="en-US" dirty="0" err="1">
                <a:solidFill>
                  <a:schemeClr val="tx2"/>
                </a:solidFill>
              </a:rPr>
              <a:t>Dezvoltarea</a:t>
            </a:r>
            <a:r>
              <a:rPr lang="en-US" dirty="0">
                <a:solidFill>
                  <a:schemeClr val="tx2"/>
                </a:solidFill>
              </a:rPr>
              <a:t> </a:t>
            </a:r>
            <a:r>
              <a:rPr lang="en-US" dirty="0" err="1">
                <a:solidFill>
                  <a:schemeClr val="tx2"/>
                </a:solidFill>
              </a:rPr>
              <a:t>sistemelor</a:t>
            </a:r>
            <a:r>
              <a:rPr lang="en-US" dirty="0">
                <a:solidFill>
                  <a:schemeClr val="tx2"/>
                </a:solidFill>
              </a:rPr>
              <a:t> operative </a:t>
            </a:r>
            <a:r>
              <a:rPr lang="en-US" dirty="0" err="1">
                <a:solidFill>
                  <a:schemeClr val="tx2"/>
                </a:solidFill>
              </a:rPr>
              <a:t>actuale</a:t>
            </a:r>
            <a:r>
              <a:rPr lang="en-US" dirty="0">
                <a:solidFill>
                  <a:schemeClr val="tx2"/>
                </a:solidFill>
              </a:rPr>
              <a:t> de </a:t>
            </a:r>
            <a:r>
              <a:rPr lang="en-US" dirty="0" err="1">
                <a:solidFill>
                  <a:schemeClr val="tx2"/>
                </a:solidFill>
              </a:rPr>
              <a:t>prognoza</a:t>
            </a:r>
            <a:r>
              <a:rPr lang="en-US" dirty="0">
                <a:solidFill>
                  <a:schemeClr val="tx2"/>
                </a:solidFill>
              </a:rPr>
              <a:t> </a:t>
            </a:r>
            <a:r>
              <a:rPr lang="en-US" dirty="0" err="1">
                <a:solidFill>
                  <a:schemeClr val="tx2"/>
                </a:solidFill>
              </a:rPr>
              <a:t>numerica</a:t>
            </a:r>
            <a:r>
              <a:rPr lang="en-US" dirty="0">
                <a:solidFill>
                  <a:schemeClr val="tx2"/>
                </a:solidFill>
              </a:rPr>
              <a:t> a </a:t>
            </a:r>
            <a:r>
              <a:rPr lang="en-US" dirty="0" err="1">
                <a:solidFill>
                  <a:schemeClr val="tx2"/>
                </a:solidFill>
              </a:rPr>
              <a:t>vremii</a:t>
            </a:r>
            <a:r>
              <a:rPr lang="en-US" dirty="0">
                <a:solidFill>
                  <a:schemeClr val="tx2"/>
                </a:solidFill>
              </a:rPr>
              <a:t> la </a:t>
            </a:r>
            <a:r>
              <a:rPr lang="en-US" dirty="0" err="1">
                <a:solidFill>
                  <a:schemeClr val="tx2"/>
                </a:solidFill>
              </a:rPr>
              <a:t>scara</a:t>
            </a:r>
            <a:r>
              <a:rPr lang="en-US" dirty="0">
                <a:solidFill>
                  <a:schemeClr val="tx2"/>
                </a:solidFill>
              </a:rPr>
              <a:t> </a:t>
            </a:r>
            <a:r>
              <a:rPr lang="en-US" dirty="0" err="1">
                <a:solidFill>
                  <a:schemeClr val="tx2"/>
                </a:solidFill>
              </a:rPr>
              <a:t>regionala</a:t>
            </a:r>
            <a:r>
              <a:rPr lang="en-US" dirty="0">
                <a:solidFill>
                  <a:schemeClr val="tx2"/>
                </a:solidFill>
              </a:rPr>
              <a:t> </a:t>
            </a:r>
            <a:r>
              <a:rPr lang="en-US" dirty="0" err="1">
                <a:solidFill>
                  <a:schemeClr val="tx2"/>
                </a:solidFill>
              </a:rPr>
              <a:t>prin</a:t>
            </a:r>
            <a:r>
              <a:rPr lang="en-US" dirty="0">
                <a:solidFill>
                  <a:schemeClr val="tx2"/>
                </a:solidFill>
              </a:rPr>
              <a:t> </a:t>
            </a:r>
            <a:r>
              <a:rPr lang="en-US" dirty="0" err="1">
                <a:solidFill>
                  <a:schemeClr val="tx2"/>
                </a:solidFill>
              </a:rPr>
              <a:t>extinderea</a:t>
            </a:r>
            <a:r>
              <a:rPr lang="en-US" dirty="0">
                <a:solidFill>
                  <a:schemeClr val="tx2"/>
                </a:solidFill>
              </a:rPr>
              <a:t> </a:t>
            </a:r>
            <a:r>
              <a:rPr lang="en-US" dirty="0" err="1">
                <a:solidFill>
                  <a:schemeClr val="tx2"/>
                </a:solidFill>
              </a:rPr>
              <a:t>domeniilor</a:t>
            </a:r>
            <a:r>
              <a:rPr lang="en-US" dirty="0">
                <a:solidFill>
                  <a:schemeClr val="tx2"/>
                </a:solidFill>
              </a:rPr>
              <a:t> </a:t>
            </a:r>
            <a:r>
              <a:rPr lang="en-US" dirty="0" err="1">
                <a:solidFill>
                  <a:schemeClr val="tx2"/>
                </a:solidFill>
              </a:rPr>
              <a:t>geografice</a:t>
            </a:r>
            <a:r>
              <a:rPr lang="en-US" dirty="0">
                <a:solidFill>
                  <a:schemeClr val="tx2"/>
                </a:solidFill>
              </a:rPr>
              <a:t> de </a:t>
            </a:r>
            <a:r>
              <a:rPr lang="en-US" dirty="0" err="1">
                <a:solidFill>
                  <a:schemeClr val="tx2"/>
                </a:solidFill>
              </a:rPr>
              <a:t>integrare</a:t>
            </a:r>
            <a:r>
              <a:rPr lang="en-US" dirty="0">
                <a:solidFill>
                  <a:schemeClr val="tx2"/>
                </a:solidFill>
              </a:rPr>
              <a:t>, </a:t>
            </a:r>
            <a:r>
              <a:rPr lang="en-US" dirty="0" err="1">
                <a:solidFill>
                  <a:schemeClr val="tx2"/>
                </a:solidFill>
              </a:rPr>
              <a:t>cresterea</a:t>
            </a:r>
            <a:r>
              <a:rPr lang="en-US" dirty="0">
                <a:solidFill>
                  <a:schemeClr val="tx2"/>
                </a:solidFill>
              </a:rPr>
              <a:t> </a:t>
            </a:r>
            <a:r>
              <a:rPr lang="en-US" dirty="0" err="1">
                <a:solidFill>
                  <a:schemeClr val="tx2"/>
                </a:solidFill>
              </a:rPr>
              <a:t>rezolutiilor</a:t>
            </a:r>
            <a:r>
              <a:rPr lang="en-US" dirty="0">
                <a:solidFill>
                  <a:schemeClr val="tx2"/>
                </a:solidFill>
              </a:rPr>
              <a:t> </a:t>
            </a:r>
            <a:r>
              <a:rPr lang="en-US" dirty="0" err="1">
                <a:solidFill>
                  <a:schemeClr val="tx2"/>
                </a:solidFill>
              </a:rPr>
              <a:t>spatiale</a:t>
            </a:r>
            <a:r>
              <a:rPr lang="en-US" dirty="0">
                <a:solidFill>
                  <a:schemeClr val="tx2"/>
                </a:solidFill>
              </a:rPr>
              <a:t> </a:t>
            </a:r>
            <a:r>
              <a:rPr lang="en-US" dirty="0" err="1">
                <a:solidFill>
                  <a:schemeClr val="tx2"/>
                </a:solidFill>
              </a:rPr>
              <a:t>si</a:t>
            </a:r>
            <a:r>
              <a:rPr lang="en-US" dirty="0">
                <a:solidFill>
                  <a:schemeClr val="tx2"/>
                </a:solidFill>
              </a:rPr>
              <a:t> </a:t>
            </a:r>
            <a:r>
              <a:rPr lang="en-US" dirty="0" err="1">
                <a:solidFill>
                  <a:schemeClr val="tx2"/>
                </a:solidFill>
              </a:rPr>
              <a:t>utilizarea</a:t>
            </a:r>
            <a:r>
              <a:rPr lang="en-US" dirty="0">
                <a:solidFill>
                  <a:schemeClr val="tx2"/>
                </a:solidFill>
              </a:rPr>
              <a:t> </a:t>
            </a:r>
            <a:r>
              <a:rPr lang="en-US" dirty="0" err="1">
                <a:solidFill>
                  <a:schemeClr val="tx2"/>
                </a:solidFill>
              </a:rPr>
              <a:t>asimilarii</a:t>
            </a:r>
            <a:r>
              <a:rPr lang="en-US" dirty="0">
                <a:solidFill>
                  <a:schemeClr val="tx2"/>
                </a:solidFill>
              </a:rPr>
              <a:t> </a:t>
            </a:r>
            <a:r>
              <a:rPr lang="en-US" dirty="0" err="1">
                <a:solidFill>
                  <a:schemeClr val="tx2"/>
                </a:solidFill>
              </a:rPr>
              <a:t>datelor</a:t>
            </a:r>
            <a:r>
              <a:rPr lang="en-US" dirty="0">
                <a:solidFill>
                  <a:schemeClr val="tx2"/>
                </a:solidFill>
              </a:rPr>
              <a:t> de </a:t>
            </a:r>
            <a:r>
              <a:rPr lang="en-US" dirty="0" err="1">
                <a:solidFill>
                  <a:schemeClr val="tx2"/>
                </a:solidFill>
              </a:rPr>
              <a:t>observatii</a:t>
            </a:r>
            <a:r>
              <a:rPr lang="en-US" dirty="0">
                <a:solidFill>
                  <a:schemeClr val="tx2"/>
                </a:solidFill>
              </a:rPr>
              <a:t> de la </a:t>
            </a:r>
            <a:r>
              <a:rPr lang="en-US" dirty="0" err="1">
                <a:solidFill>
                  <a:schemeClr val="tx2"/>
                </a:solidFill>
              </a:rPr>
              <a:t>toate</a:t>
            </a:r>
            <a:r>
              <a:rPr lang="en-US" dirty="0">
                <a:solidFill>
                  <a:schemeClr val="tx2"/>
                </a:solidFill>
              </a:rPr>
              <a:t> </a:t>
            </a:r>
            <a:r>
              <a:rPr lang="en-US" dirty="0" err="1">
                <a:solidFill>
                  <a:schemeClr val="tx2"/>
                </a:solidFill>
              </a:rPr>
              <a:t>statiile</a:t>
            </a:r>
            <a:r>
              <a:rPr lang="en-US" dirty="0">
                <a:solidFill>
                  <a:schemeClr val="tx2"/>
                </a:solidFill>
              </a:rPr>
              <a:t> </a:t>
            </a:r>
            <a:r>
              <a:rPr lang="en-US" dirty="0" err="1">
                <a:solidFill>
                  <a:schemeClr val="tx2"/>
                </a:solidFill>
              </a:rPr>
              <a:t>meteorologice</a:t>
            </a:r>
            <a:r>
              <a:rPr lang="en-US" dirty="0">
                <a:solidFill>
                  <a:schemeClr val="tx2"/>
                </a:solidFill>
              </a:rPr>
              <a:t> din </a:t>
            </a:r>
            <a:r>
              <a:rPr lang="en-US" dirty="0" err="1">
                <a:solidFill>
                  <a:schemeClr val="tx2"/>
                </a:solidFill>
              </a:rPr>
              <a:t>domeniul</a:t>
            </a:r>
            <a:r>
              <a:rPr lang="en-US" dirty="0">
                <a:solidFill>
                  <a:schemeClr val="tx2"/>
                </a:solidFill>
              </a:rPr>
              <a:t> de </a:t>
            </a:r>
            <a:r>
              <a:rPr lang="en-US" dirty="0" err="1">
                <a:solidFill>
                  <a:schemeClr val="tx2"/>
                </a:solidFill>
              </a:rPr>
              <a:t>integrare</a:t>
            </a:r>
            <a:r>
              <a:rPr lang="en-US" dirty="0">
                <a:solidFill>
                  <a:schemeClr val="tx2"/>
                </a:solidFill>
              </a:rPr>
              <a:t> precum </a:t>
            </a:r>
            <a:r>
              <a:rPr lang="en-US" dirty="0" err="1">
                <a:solidFill>
                  <a:schemeClr val="tx2"/>
                </a:solidFill>
              </a:rPr>
              <a:t>si</a:t>
            </a:r>
            <a:r>
              <a:rPr lang="en-US" dirty="0">
                <a:solidFill>
                  <a:schemeClr val="tx2"/>
                </a:solidFill>
              </a:rPr>
              <a:t> a </a:t>
            </a:r>
            <a:r>
              <a:rPr lang="en-US" dirty="0" err="1">
                <a:solidFill>
                  <a:schemeClr val="tx2"/>
                </a:solidFill>
              </a:rPr>
              <a:t>celor</a:t>
            </a:r>
            <a:r>
              <a:rPr lang="en-US" dirty="0">
                <a:solidFill>
                  <a:schemeClr val="tx2"/>
                </a:solidFill>
              </a:rPr>
              <a:t> </a:t>
            </a:r>
            <a:r>
              <a:rPr lang="en-US" dirty="0" err="1">
                <a:solidFill>
                  <a:schemeClr val="tx2"/>
                </a:solidFill>
              </a:rPr>
              <a:t>furnizate</a:t>
            </a:r>
            <a:r>
              <a:rPr lang="en-US" dirty="0">
                <a:solidFill>
                  <a:schemeClr val="tx2"/>
                </a:solidFill>
              </a:rPr>
              <a:t> de </a:t>
            </a:r>
            <a:r>
              <a:rPr lang="en-US" dirty="0" err="1">
                <a:solidFill>
                  <a:schemeClr val="tx2"/>
                </a:solidFill>
              </a:rPr>
              <a:t>radarele</a:t>
            </a:r>
            <a:r>
              <a:rPr lang="en-US" dirty="0">
                <a:solidFill>
                  <a:schemeClr val="tx2"/>
                </a:solidFill>
              </a:rPr>
              <a:t> </a:t>
            </a:r>
            <a:r>
              <a:rPr lang="en-US" dirty="0" err="1">
                <a:solidFill>
                  <a:schemeClr val="tx2"/>
                </a:solidFill>
              </a:rPr>
              <a:t>si</a:t>
            </a:r>
            <a:r>
              <a:rPr lang="en-US" dirty="0">
                <a:solidFill>
                  <a:schemeClr val="tx2"/>
                </a:solidFill>
              </a:rPr>
              <a:t> </a:t>
            </a:r>
            <a:r>
              <a:rPr lang="en-US" dirty="0" err="1">
                <a:solidFill>
                  <a:schemeClr val="tx2"/>
                </a:solidFill>
              </a:rPr>
              <a:t>satelitii</a:t>
            </a:r>
            <a:r>
              <a:rPr lang="en-US" dirty="0">
                <a:solidFill>
                  <a:schemeClr val="tx2"/>
                </a:solidFill>
              </a:rPr>
              <a:t> </a:t>
            </a:r>
            <a:r>
              <a:rPr lang="en-US" dirty="0" err="1">
                <a:solidFill>
                  <a:schemeClr val="tx2"/>
                </a:solidFill>
              </a:rPr>
              <a:t>meteorologici</a:t>
            </a:r>
            <a:r>
              <a:rPr lang="en-US" dirty="0">
                <a:solidFill>
                  <a:schemeClr val="tx2"/>
                </a:solidFill>
              </a:rPr>
              <a:t>;</a:t>
            </a:r>
          </a:p>
          <a:p>
            <a:pPr marL="1200150" lvl="2" indent="-285750" algn="just">
              <a:spcBef>
                <a:spcPts val="0"/>
              </a:spcBef>
              <a:buClr>
                <a:srgbClr val="5FCBEF"/>
              </a:buClr>
              <a:buFont typeface="Arial" panose="020B0604020202020204" pitchFamily="34" charset="0"/>
              <a:buChar char="•"/>
            </a:pPr>
            <a:r>
              <a:rPr lang="en-US" dirty="0" err="1">
                <a:solidFill>
                  <a:schemeClr val="tx2"/>
                </a:solidFill>
              </a:rPr>
              <a:t>Implementarea</a:t>
            </a:r>
            <a:r>
              <a:rPr lang="en-US" dirty="0">
                <a:solidFill>
                  <a:schemeClr val="tx2"/>
                </a:solidFill>
              </a:rPr>
              <a:t> </a:t>
            </a:r>
            <a:r>
              <a:rPr lang="en-US" dirty="0" err="1">
                <a:solidFill>
                  <a:schemeClr val="tx2"/>
                </a:solidFill>
              </a:rPr>
              <a:t>unui</a:t>
            </a:r>
            <a:r>
              <a:rPr lang="en-US" dirty="0">
                <a:solidFill>
                  <a:schemeClr val="tx2"/>
                </a:solidFill>
              </a:rPr>
              <a:t> model de </a:t>
            </a:r>
            <a:r>
              <a:rPr lang="en-US" dirty="0" err="1">
                <a:solidFill>
                  <a:schemeClr val="tx2"/>
                </a:solidFill>
              </a:rPr>
              <a:t>prognoza</a:t>
            </a:r>
            <a:r>
              <a:rPr lang="en-US" dirty="0">
                <a:solidFill>
                  <a:schemeClr val="tx2"/>
                </a:solidFill>
              </a:rPr>
              <a:t> nowcasting </a:t>
            </a:r>
            <a:r>
              <a:rPr lang="en-US" dirty="0" err="1">
                <a:solidFill>
                  <a:schemeClr val="tx2"/>
                </a:solidFill>
              </a:rPr>
              <a:t>capabil</a:t>
            </a:r>
            <a:r>
              <a:rPr lang="en-US" dirty="0">
                <a:solidFill>
                  <a:schemeClr val="tx2"/>
                </a:solidFill>
              </a:rPr>
              <a:t> </a:t>
            </a:r>
            <a:r>
              <a:rPr lang="en-US" dirty="0" err="1">
                <a:solidFill>
                  <a:schemeClr val="tx2"/>
                </a:solidFill>
              </a:rPr>
              <a:t>sa</a:t>
            </a:r>
            <a:r>
              <a:rPr lang="en-US" dirty="0">
                <a:solidFill>
                  <a:schemeClr val="tx2"/>
                </a:solidFill>
              </a:rPr>
              <a:t> </a:t>
            </a:r>
            <a:r>
              <a:rPr lang="en-US" dirty="0" err="1">
                <a:solidFill>
                  <a:schemeClr val="tx2"/>
                </a:solidFill>
              </a:rPr>
              <a:t>anticipeze</a:t>
            </a:r>
            <a:r>
              <a:rPr lang="en-US" dirty="0">
                <a:solidFill>
                  <a:schemeClr val="tx2"/>
                </a:solidFill>
              </a:rPr>
              <a:t> </a:t>
            </a:r>
            <a:r>
              <a:rPr lang="en-US" dirty="0" err="1">
                <a:solidFill>
                  <a:schemeClr val="tx2"/>
                </a:solidFill>
              </a:rPr>
              <a:t>aparitia</a:t>
            </a:r>
            <a:r>
              <a:rPr lang="en-US" dirty="0">
                <a:solidFill>
                  <a:schemeClr val="tx2"/>
                </a:solidFill>
              </a:rPr>
              <a:t> si </a:t>
            </a:r>
            <a:r>
              <a:rPr lang="en-US" dirty="0" err="1">
                <a:solidFill>
                  <a:schemeClr val="tx2"/>
                </a:solidFill>
              </a:rPr>
              <a:t>evolutia</a:t>
            </a:r>
            <a:r>
              <a:rPr lang="en-US" dirty="0">
                <a:solidFill>
                  <a:schemeClr val="tx2"/>
                </a:solidFill>
              </a:rPr>
              <a:t> </a:t>
            </a:r>
            <a:r>
              <a:rPr lang="en-US" dirty="0" err="1">
                <a:solidFill>
                  <a:schemeClr val="tx2"/>
                </a:solidFill>
              </a:rPr>
              <a:t>fenomenelor</a:t>
            </a:r>
            <a:r>
              <a:rPr lang="en-US" dirty="0">
                <a:solidFill>
                  <a:schemeClr val="tx2"/>
                </a:solidFill>
              </a:rPr>
              <a:t> </a:t>
            </a:r>
            <a:r>
              <a:rPr lang="en-US" dirty="0" err="1">
                <a:solidFill>
                  <a:schemeClr val="tx2"/>
                </a:solidFill>
              </a:rPr>
              <a:t>meteorologice</a:t>
            </a:r>
            <a:r>
              <a:rPr lang="en-US" dirty="0">
                <a:solidFill>
                  <a:schemeClr val="tx2"/>
                </a:solidFill>
              </a:rPr>
              <a:t> severe, model </a:t>
            </a:r>
            <a:r>
              <a:rPr lang="en-US" dirty="0" err="1">
                <a:solidFill>
                  <a:schemeClr val="tx2"/>
                </a:solidFill>
              </a:rPr>
              <a:t>bazat</a:t>
            </a:r>
            <a:r>
              <a:rPr lang="en-US" dirty="0">
                <a:solidFill>
                  <a:schemeClr val="tx2"/>
                </a:solidFill>
              </a:rPr>
              <a:t> pe </a:t>
            </a:r>
            <a:r>
              <a:rPr lang="en-US" dirty="0" err="1">
                <a:solidFill>
                  <a:schemeClr val="tx2"/>
                </a:solidFill>
              </a:rPr>
              <a:t>dezvoltarile</a:t>
            </a:r>
            <a:r>
              <a:rPr lang="en-US" dirty="0">
                <a:solidFill>
                  <a:schemeClr val="tx2"/>
                </a:solidFill>
              </a:rPr>
              <a:t> </a:t>
            </a:r>
            <a:r>
              <a:rPr lang="en-US" dirty="0" err="1">
                <a:solidFill>
                  <a:schemeClr val="tx2"/>
                </a:solidFill>
              </a:rPr>
              <a:t>sistemelor</a:t>
            </a:r>
            <a:r>
              <a:rPr lang="en-US" dirty="0">
                <a:solidFill>
                  <a:schemeClr val="tx2"/>
                </a:solidFill>
              </a:rPr>
              <a:t> operative de </a:t>
            </a:r>
            <a:r>
              <a:rPr lang="en-US" dirty="0" err="1">
                <a:solidFill>
                  <a:schemeClr val="tx2"/>
                </a:solidFill>
              </a:rPr>
              <a:t>prognoza</a:t>
            </a:r>
            <a:r>
              <a:rPr lang="en-US" dirty="0">
                <a:solidFill>
                  <a:schemeClr val="tx2"/>
                </a:solidFill>
              </a:rPr>
              <a:t> </a:t>
            </a:r>
            <a:r>
              <a:rPr lang="en-US" dirty="0" err="1">
                <a:solidFill>
                  <a:schemeClr val="tx2"/>
                </a:solidFill>
              </a:rPr>
              <a:t>numerica</a:t>
            </a:r>
            <a:r>
              <a:rPr lang="en-US" dirty="0">
                <a:solidFill>
                  <a:schemeClr val="tx2"/>
                </a:solidFill>
              </a:rPr>
              <a:t> a </a:t>
            </a:r>
            <a:r>
              <a:rPr lang="en-US" dirty="0" err="1">
                <a:solidFill>
                  <a:schemeClr val="tx2"/>
                </a:solidFill>
              </a:rPr>
              <a:t>vremii</a:t>
            </a:r>
            <a:r>
              <a:rPr lang="en-US" dirty="0">
                <a:solidFill>
                  <a:schemeClr val="tx2"/>
                </a:solidFill>
              </a:rPr>
              <a:t>, precum si pe </a:t>
            </a:r>
            <a:r>
              <a:rPr lang="en-US" dirty="0" err="1">
                <a:solidFill>
                  <a:schemeClr val="tx2"/>
                </a:solidFill>
              </a:rPr>
              <a:t>asimilarea</a:t>
            </a:r>
            <a:r>
              <a:rPr lang="en-US" dirty="0">
                <a:solidFill>
                  <a:schemeClr val="tx2"/>
                </a:solidFill>
              </a:rPr>
              <a:t> </a:t>
            </a:r>
            <a:r>
              <a:rPr lang="en-US" dirty="0" err="1">
                <a:solidFill>
                  <a:schemeClr val="tx2"/>
                </a:solidFill>
              </a:rPr>
              <a:t>datelor</a:t>
            </a:r>
            <a:r>
              <a:rPr lang="en-US" dirty="0">
                <a:solidFill>
                  <a:schemeClr val="tx2"/>
                </a:solidFill>
              </a:rPr>
              <a:t> de </a:t>
            </a:r>
            <a:r>
              <a:rPr lang="en-US" dirty="0" err="1">
                <a:solidFill>
                  <a:schemeClr val="tx2"/>
                </a:solidFill>
              </a:rPr>
              <a:t>observatii</a:t>
            </a:r>
            <a:r>
              <a:rPr lang="en-US" dirty="0">
                <a:solidFill>
                  <a:schemeClr val="tx2"/>
                </a:solidFill>
              </a:rPr>
              <a:t> </a:t>
            </a:r>
            <a:r>
              <a:rPr lang="en-US" dirty="0" err="1">
                <a:solidFill>
                  <a:schemeClr val="tx2"/>
                </a:solidFill>
              </a:rPr>
              <a:t>synop</a:t>
            </a:r>
            <a:r>
              <a:rPr lang="en-US" dirty="0">
                <a:solidFill>
                  <a:schemeClr val="tx2"/>
                </a:solidFill>
              </a:rPr>
              <a:t>, radar si </a:t>
            </a:r>
            <a:r>
              <a:rPr lang="en-US" dirty="0" err="1">
                <a:solidFill>
                  <a:schemeClr val="tx2"/>
                </a:solidFill>
              </a:rPr>
              <a:t>satelitare</a:t>
            </a:r>
            <a:r>
              <a:rPr lang="en-US" dirty="0">
                <a:solidFill>
                  <a:schemeClr val="tx2"/>
                </a:solidFill>
              </a:rPr>
              <a:t>. </a:t>
            </a:r>
          </a:p>
          <a:p>
            <a:pPr marL="1200150" lvl="2" indent="-285750" algn="just">
              <a:spcBef>
                <a:spcPts val="0"/>
              </a:spcBef>
              <a:buClr>
                <a:srgbClr val="5FCBEF"/>
              </a:buClr>
              <a:buFont typeface="Arial" panose="020B0604020202020204" pitchFamily="34" charset="0"/>
              <a:buChar char="•"/>
            </a:pPr>
            <a:r>
              <a:rPr lang="en-US" dirty="0" err="1">
                <a:solidFill>
                  <a:schemeClr val="tx2"/>
                </a:solidFill>
              </a:rPr>
              <a:t>Implementarea</a:t>
            </a:r>
            <a:r>
              <a:rPr lang="en-US" dirty="0">
                <a:solidFill>
                  <a:schemeClr val="tx2"/>
                </a:solidFill>
              </a:rPr>
              <a:t> </a:t>
            </a:r>
            <a:r>
              <a:rPr lang="en-US" dirty="0" err="1">
                <a:solidFill>
                  <a:schemeClr val="tx2"/>
                </a:solidFill>
              </a:rPr>
              <a:t>unei</a:t>
            </a:r>
            <a:r>
              <a:rPr lang="en-US" dirty="0">
                <a:solidFill>
                  <a:schemeClr val="tx2"/>
                </a:solidFill>
              </a:rPr>
              <a:t> </a:t>
            </a:r>
            <a:r>
              <a:rPr lang="en-US" dirty="0" err="1">
                <a:solidFill>
                  <a:schemeClr val="tx2"/>
                </a:solidFill>
              </a:rPr>
              <a:t>proceduri</a:t>
            </a:r>
            <a:r>
              <a:rPr lang="en-US" dirty="0">
                <a:solidFill>
                  <a:schemeClr val="tx2"/>
                </a:solidFill>
              </a:rPr>
              <a:t> de control a </a:t>
            </a:r>
            <a:r>
              <a:rPr lang="en-US" dirty="0" err="1">
                <a:solidFill>
                  <a:schemeClr val="tx2"/>
                </a:solidFill>
              </a:rPr>
              <a:t>calitatii</a:t>
            </a:r>
            <a:r>
              <a:rPr lang="en-US" dirty="0">
                <a:solidFill>
                  <a:schemeClr val="tx2"/>
                </a:solidFill>
              </a:rPr>
              <a:t> </a:t>
            </a:r>
            <a:r>
              <a:rPr lang="en-US" dirty="0" err="1">
                <a:solidFill>
                  <a:schemeClr val="tx2"/>
                </a:solidFill>
              </a:rPr>
              <a:t>datelor</a:t>
            </a:r>
            <a:r>
              <a:rPr lang="en-US" dirty="0">
                <a:solidFill>
                  <a:schemeClr val="tx2"/>
                </a:solidFill>
              </a:rPr>
              <a:t> radar in </a:t>
            </a:r>
            <a:r>
              <a:rPr lang="en-US" dirty="0" err="1">
                <a:solidFill>
                  <a:schemeClr val="tx2"/>
                </a:solidFill>
              </a:rPr>
              <a:t>scopul</a:t>
            </a:r>
            <a:r>
              <a:rPr lang="en-US" dirty="0">
                <a:solidFill>
                  <a:schemeClr val="tx2"/>
                </a:solidFill>
              </a:rPr>
              <a:t> </a:t>
            </a:r>
            <a:r>
              <a:rPr lang="en-US" dirty="0" err="1">
                <a:solidFill>
                  <a:schemeClr val="tx2"/>
                </a:solidFill>
              </a:rPr>
              <a:t>utilizarii</a:t>
            </a:r>
            <a:r>
              <a:rPr lang="en-US" dirty="0">
                <a:solidFill>
                  <a:schemeClr val="tx2"/>
                </a:solidFill>
              </a:rPr>
              <a:t> </a:t>
            </a:r>
            <a:r>
              <a:rPr lang="en-US" dirty="0" err="1">
                <a:solidFill>
                  <a:schemeClr val="tx2"/>
                </a:solidFill>
              </a:rPr>
              <a:t>acestora</a:t>
            </a:r>
            <a:r>
              <a:rPr lang="en-US" dirty="0">
                <a:solidFill>
                  <a:schemeClr val="tx2"/>
                </a:solidFill>
              </a:rPr>
              <a:t> </a:t>
            </a:r>
            <a:r>
              <a:rPr lang="en-US" dirty="0" err="1">
                <a:solidFill>
                  <a:schemeClr val="tx2"/>
                </a:solidFill>
              </a:rPr>
              <a:t>atat</a:t>
            </a:r>
            <a:r>
              <a:rPr lang="en-US" dirty="0">
                <a:solidFill>
                  <a:schemeClr val="tx2"/>
                </a:solidFill>
              </a:rPr>
              <a:t> in </a:t>
            </a:r>
            <a:r>
              <a:rPr lang="en-US" dirty="0" err="1">
                <a:solidFill>
                  <a:schemeClr val="tx2"/>
                </a:solidFill>
              </a:rPr>
              <a:t>asimilarea</a:t>
            </a:r>
            <a:r>
              <a:rPr lang="en-US" dirty="0">
                <a:solidFill>
                  <a:schemeClr val="tx2"/>
                </a:solidFill>
              </a:rPr>
              <a:t> de date in </a:t>
            </a:r>
            <a:r>
              <a:rPr lang="en-US" dirty="0" err="1">
                <a:solidFill>
                  <a:schemeClr val="tx2"/>
                </a:solidFill>
              </a:rPr>
              <a:t>modelele</a:t>
            </a:r>
            <a:r>
              <a:rPr lang="en-US" dirty="0">
                <a:solidFill>
                  <a:schemeClr val="tx2"/>
                </a:solidFill>
              </a:rPr>
              <a:t> </a:t>
            </a:r>
            <a:r>
              <a:rPr lang="en-US" dirty="0" err="1">
                <a:solidFill>
                  <a:schemeClr val="tx2"/>
                </a:solidFill>
              </a:rPr>
              <a:t>numerice</a:t>
            </a:r>
            <a:r>
              <a:rPr lang="en-US" dirty="0">
                <a:solidFill>
                  <a:schemeClr val="tx2"/>
                </a:solidFill>
              </a:rPr>
              <a:t> operative cat </a:t>
            </a:r>
            <a:r>
              <a:rPr lang="en-US" dirty="0" err="1">
                <a:solidFill>
                  <a:schemeClr val="tx2"/>
                </a:solidFill>
              </a:rPr>
              <a:t>si</a:t>
            </a:r>
            <a:r>
              <a:rPr lang="en-US" dirty="0">
                <a:solidFill>
                  <a:schemeClr val="tx2"/>
                </a:solidFill>
              </a:rPr>
              <a:t> in </a:t>
            </a:r>
            <a:r>
              <a:rPr lang="en-US" dirty="0" err="1">
                <a:solidFill>
                  <a:schemeClr val="tx2"/>
                </a:solidFill>
              </a:rPr>
              <a:t>modelul</a:t>
            </a:r>
            <a:r>
              <a:rPr lang="en-US" dirty="0">
                <a:solidFill>
                  <a:schemeClr val="tx2"/>
                </a:solidFill>
              </a:rPr>
              <a:t> de </a:t>
            </a:r>
            <a:r>
              <a:rPr lang="en-US" dirty="0" err="1">
                <a:solidFill>
                  <a:schemeClr val="tx2"/>
                </a:solidFill>
              </a:rPr>
              <a:t>prognoza</a:t>
            </a:r>
            <a:r>
              <a:rPr lang="en-US" dirty="0">
                <a:solidFill>
                  <a:schemeClr val="tx2"/>
                </a:solidFill>
              </a:rPr>
              <a:t> nowcasting.</a:t>
            </a:r>
          </a:p>
          <a:p>
            <a:pPr marL="742950" lvl="1" indent="-285750" algn="just">
              <a:spcBef>
                <a:spcPts val="0"/>
              </a:spcBef>
              <a:buClr>
                <a:srgbClr val="5FCBEF"/>
              </a:buClr>
              <a:buFont typeface="Wingdings" panose="05000000000000000000" pitchFamily="2" charset="2"/>
              <a:buChar char="Ø"/>
            </a:pPr>
            <a:endParaRPr lang="en-US" sz="1200"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1706005370"/>
              </p:ext>
            </p:extLst>
          </p:nvPr>
        </p:nvGraphicFramePr>
        <p:xfrm>
          <a:off x="1923784" y="100869"/>
          <a:ext cx="1190625" cy="1190625"/>
        </p:xfrm>
        <a:graphic>
          <a:graphicData uri="http://schemas.openxmlformats.org/presentationml/2006/ole">
            <mc:AlternateContent xmlns:mc="http://schemas.openxmlformats.org/markup-compatibility/2006">
              <mc:Choice xmlns:v="urn:schemas-microsoft-com:vml" Requires="v">
                <p:oleObj spid="_x0000_s15480"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784" y="100869"/>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600" y="184639"/>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1584955878"/>
              </p:ext>
            </p:extLst>
          </p:nvPr>
        </p:nvGraphicFramePr>
        <p:xfrm>
          <a:off x="5972270" y="51550"/>
          <a:ext cx="1209675" cy="1209675"/>
        </p:xfrm>
        <a:graphic>
          <a:graphicData uri="http://schemas.openxmlformats.org/presentationml/2006/ole">
            <mc:AlternateContent xmlns:mc="http://schemas.openxmlformats.org/markup-compatibility/2006">
              <mc:Choice xmlns:v="urn:schemas-microsoft-com:vml" Requires="v">
                <p:oleObj spid="_x0000_s15481"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2270" y="5155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200100" y="6025080"/>
            <a:ext cx="513715" cy="493395"/>
          </a:xfrm>
          <a:prstGeom prst="rect">
            <a:avLst/>
          </a:prstGeom>
        </p:spPr>
      </p:pic>
      <p:pic>
        <p:nvPicPr>
          <p:cNvPr id="13" name="Picture 2" descr="Image result for HPC">
            <a:extLst>
              <a:ext uri="{FF2B5EF4-FFF2-40B4-BE49-F238E27FC236}">
                <a16:creationId xmlns:a16="http://schemas.microsoft.com/office/drawing/2014/main" id="{6B47074F-4A14-4455-BCD4-637559C8D8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5466" y="276052"/>
            <a:ext cx="1644014" cy="3740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CB91E2D-4826-4711-A340-399F2A9CE08E}"/>
              </a:ext>
            </a:extLst>
          </p:cNvPr>
          <p:cNvPicPr/>
          <p:nvPr/>
        </p:nvPicPr>
        <p:blipFill>
          <a:blip r:embed="rId10">
            <a:extLst>
              <a:ext uri="{28A0092B-C50C-407E-A947-70E740481C1C}">
                <a14:useLocalDpi xmlns:a14="http://schemas.microsoft.com/office/drawing/2010/main" val="0"/>
              </a:ext>
            </a:extLst>
          </a:blip>
          <a:srcRect l="-56" t="-67" r="-56" b="-67"/>
          <a:stretch>
            <a:fillRect/>
          </a:stretch>
        </p:blipFill>
        <p:spPr bwMode="auto">
          <a:xfrm>
            <a:off x="7581228" y="1697383"/>
            <a:ext cx="2869893" cy="2295100"/>
          </a:xfrm>
          <a:prstGeom prst="rect">
            <a:avLst/>
          </a:prstGeom>
          <a:solidFill>
            <a:srgbClr val="FFFFFF"/>
          </a:solidFill>
          <a:ln>
            <a:solidFill>
              <a:schemeClr val="tx1"/>
            </a:solidFill>
          </a:ln>
        </p:spPr>
      </p:pic>
      <p:graphicFrame>
        <p:nvGraphicFramePr>
          <p:cNvPr id="16" name="Tabel 5">
            <a:extLst>
              <a:ext uri="{FF2B5EF4-FFF2-40B4-BE49-F238E27FC236}">
                <a16:creationId xmlns:a16="http://schemas.microsoft.com/office/drawing/2014/main" id="{61EB0282-0DEA-4051-9346-F440BF9463C4}"/>
              </a:ext>
            </a:extLst>
          </p:cNvPr>
          <p:cNvGraphicFramePr>
            <a:graphicFrameLocks noGrp="1"/>
          </p:cNvGraphicFramePr>
          <p:nvPr>
            <p:extLst>
              <p:ext uri="{D42A27DB-BD31-4B8C-83A1-F6EECF244321}">
                <p14:modId xmlns:p14="http://schemas.microsoft.com/office/powerpoint/2010/main" val="204782634"/>
              </p:ext>
            </p:extLst>
          </p:nvPr>
        </p:nvGraphicFramePr>
        <p:xfrm>
          <a:off x="7518862" y="4039747"/>
          <a:ext cx="4548761" cy="2791151"/>
        </p:xfrm>
        <a:graphic>
          <a:graphicData uri="http://schemas.openxmlformats.org/drawingml/2006/table">
            <a:tbl>
              <a:tblPr/>
              <a:tblGrid>
                <a:gridCol w="480460">
                  <a:extLst>
                    <a:ext uri="{9D8B030D-6E8A-4147-A177-3AD203B41FA5}">
                      <a16:colId xmlns:a16="http://schemas.microsoft.com/office/drawing/2014/main" val="3814662680"/>
                    </a:ext>
                  </a:extLst>
                </a:gridCol>
                <a:gridCol w="4068301">
                  <a:extLst>
                    <a:ext uri="{9D8B030D-6E8A-4147-A177-3AD203B41FA5}">
                      <a16:colId xmlns:a16="http://schemas.microsoft.com/office/drawing/2014/main" val="1438514344"/>
                    </a:ext>
                  </a:extLst>
                </a:gridCol>
              </a:tblGrid>
              <a:tr h="131114">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Nr. </a:t>
                      </a:r>
                      <a:r>
                        <a:rPr lang="en-GB" sz="600" b="1" dirty="0" err="1">
                          <a:solidFill>
                            <a:srgbClr val="000000"/>
                          </a:solidFill>
                          <a:effectLst/>
                          <a:latin typeface="Arial" panose="020B0604020202020204" pitchFamily="34" charset="0"/>
                          <a:ea typeface="Times New Roman" panose="02020603050405020304" pitchFamily="18" charset="0"/>
                        </a:rPr>
                        <a:t>crt</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indent="0" algn="l">
                        <a:lnSpc>
                          <a:spcPct val="115000"/>
                        </a:lnSpc>
                        <a:spcAft>
                          <a:spcPts val="430"/>
                        </a:spcAft>
                      </a:pPr>
                      <a:r>
                        <a:rPr lang="ro-RO" sz="600" b="1" dirty="0" err="1">
                          <a:solidFill>
                            <a:srgbClr val="000000"/>
                          </a:solidFill>
                          <a:effectLst/>
                          <a:latin typeface="Arial" panose="020B0604020202020204" pitchFamily="34" charset="0"/>
                          <a:ea typeface="Times New Roman" panose="02020603050405020304" pitchFamily="18" charset="0"/>
                        </a:rPr>
                        <a:t>Componenetele</a:t>
                      </a:r>
                      <a:r>
                        <a:rPr lang="ro-RO" sz="600" b="1" dirty="0">
                          <a:solidFill>
                            <a:srgbClr val="000000"/>
                          </a:solidFill>
                          <a:effectLst/>
                          <a:latin typeface="Arial" panose="020B0604020202020204" pitchFamily="34" charset="0"/>
                          <a:ea typeface="Times New Roman" panose="02020603050405020304" pitchFamily="18" charset="0"/>
                        </a:rPr>
                        <a:t> platformei de calcul</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810025"/>
                  </a:ext>
                </a:extLst>
              </a:tr>
              <a:tr h="267483">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1</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Configuratie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sasiuri</a:t>
                      </a:r>
                      <a:r>
                        <a:rPr lang="en-GB" sz="600" b="1" dirty="0">
                          <a:solidFill>
                            <a:srgbClr val="000000"/>
                          </a:solidFill>
                          <a:effectLst/>
                          <a:latin typeface="Arial" panose="020B0604020202020204" pitchFamily="34" charset="0"/>
                          <a:ea typeface="Times New Roman" panose="02020603050405020304" pitchFamily="18" charset="0"/>
                        </a:rPr>
                        <a:t> (4 </a:t>
                      </a:r>
                      <a:r>
                        <a:rPr lang="en-GB" sz="600" b="1" dirty="0" err="1">
                          <a:solidFill>
                            <a:srgbClr val="000000"/>
                          </a:solidFill>
                          <a:effectLst/>
                          <a:latin typeface="Arial" panose="020B0604020202020204" pitchFamily="34" charset="0"/>
                          <a:ea typeface="Times New Roman" panose="02020603050405020304" pitchFamily="18" charset="0"/>
                        </a:rPr>
                        <a:t>servere</a:t>
                      </a:r>
                      <a:r>
                        <a:rPr lang="en-GB" sz="600" b="1" dirty="0">
                          <a:solidFill>
                            <a:srgbClr val="000000"/>
                          </a:solidFill>
                          <a:effectLst/>
                          <a:latin typeface="Arial" panose="020B0604020202020204" pitchFamily="34" charset="0"/>
                          <a:ea typeface="Times New Roman" panose="02020603050405020304" pitchFamily="18" charset="0"/>
                        </a:rPr>
                        <a:t>/</a:t>
                      </a:r>
                      <a:r>
                        <a:rPr lang="en-GB" sz="600" b="1" dirty="0" err="1">
                          <a:solidFill>
                            <a:srgbClr val="000000"/>
                          </a:solidFill>
                          <a:effectLst/>
                          <a:latin typeface="Arial" panose="020B0604020202020204" pitchFamily="34" charset="0"/>
                          <a:ea typeface="Times New Roman" panose="02020603050405020304" pitchFamily="18" charset="0"/>
                        </a:rPr>
                        <a:t>sasiu</a:t>
                      </a:r>
                      <a:r>
                        <a:rPr lang="en-GB" sz="600" b="1" dirty="0">
                          <a:solidFill>
                            <a:srgbClr val="000000"/>
                          </a:solidFill>
                          <a:effectLst/>
                          <a:latin typeface="Arial" panose="020B0604020202020204" pitchFamily="34" charset="0"/>
                          <a:ea typeface="Times New Roman" panose="02020603050405020304" pitchFamily="18" charset="0"/>
                        </a:rPr>
                        <a:t>*2procesoare*16 core-</a:t>
                      </a:r>
                      <a:r>
                        <a:rPr lang="en-GB" sz="600" b="1" dirty="0" err="1">
                          <a:solidFill>
                            <a:srgbClr val="000000"/>
                          </a:solidFill>
                          <a:effectLst/>
                          <a:latin typeface="Arial" panose="020B0604020202020204" pitchFamily="34" charset="0"/>
                          <a:ea typeface="Times New Roman" panose="02020603050405020304" pitchFamily="18" charset="0"/>
                        </a:rPr>
                        <a:t>uri</a:t>
                      </a:r>
                      <a:r>
                        <a:rPr lang="en-GB" sz="600" b="1" dirty="0">
                          <a:solidFill>
                            <a:srgbClr val="000000"/>
                          </a:solidFill>
                          <a:effectLst/>
                          <a:latin typeface="Arial" panose="020B0604020202020204" pitchFamily="34" charset="0"/>
                          <a:ea typeface="Times New Roman" panose="02020603050405020304" pitchFamily="18" charset="0"/>
                        </a:rPr>
                        <a:t>/</a:t>
                      </a:r>
                      <a:r>
                        <a:rPr lang="en-GB" sz="600" b="1" dirty="0" err="1">
                          <a:solidFill>
                            <a:srgbClr val="000000"/>
                          </a:solidFill>
                          <a:effectLst/>
                          <a:latin typeface="Arial" panose="020B0604020202020204" pitchFamily="34" charset="0"/>
                          <a:ea typeface="Times New Roman" panose="02020603050405020304" pitchFamily="18" charset="0"/>
                        </a:rPr>
                        <a:t>procesor</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inclusiv</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platforma</a:t>
                      </a:r>
                      <a:r>
                        <a:rPr lang="en-GB" sz="600" b="1" dirty="0">
                          <a:solidFill>
                            <a:srgbClr val="000000"/>
                          </a:solidFill>
                          <a:effectLst/>
                          <a:latin typeface="Arial" panose="020B0604020202020204" pitchFamily="34" charset="0"/>
                          <a:ea typeface="Times New Roman" panose="02020603050405020304" pitchFamily="18" charset="0"/>
                        </a:rPr>
                        <a:t> software))</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8347813"/>
                  </a:ext>
                </a:extLst>
              </a:tr>
              <a:tr h="220716">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2</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Noduri</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logare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si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echipamente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conexe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inclusiv</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platforma</a:t>
                      </a:r>
                      <a:r>
                        <a:rPr lang="en-GB" sz="600" b="1" dirty="0">
                          <a:solidFill>
                            <a:srgbClr val="000000"/>
                          </a:solidFill>
                          <a:effectLst/>
                          <a:latin typeface="Arial" panose="020B0604020202020204" pitchFamily="34" charset="0"/>
                          <a:ea typeface="Times New Roman" panose="02020603050405020304" pitchFamily="18" charset="0"/>
                        </a:rPr>
                        <a:t> software)</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895874"/>
                  </a:ext>
                </a:extLst>
              </a:tr>
              <a:tr h="138194">
                <a:tc rowSpan="4">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3</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Echipament</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comunicare</a:t>
                      </a:r>
                      <a:r>
                        <a:rPr lang="en-GB" sz="600" b="1" dirty="0">
                          <a:solidFill>
                            <a:srgbClr val="000000"/>
                          </a:solidFill>
                          <a:effectLst/>
                          <a:latin typeface="Arial" panose="020B0604020202020204" pitchFamily="34" charset="0"/>
                          <a:ea typeface="Times New Roman" panose="02020603050405020304" pitchFamily="18" charset="0"/>
                        </a:rPr>
                        <a:t> in </a:t>
                      </a:r>
                      <a:r>
                        <a:rPr lang="en-GB" sz="600" b="1" dirty="0" err="1">
                          <a:solidFill>
                            <a:srgbClr val="000000"/>
                          </a:solidFill>
                          <a:effectLst/>
                          <a:latin typeface="Arial" panose="020B0604020202020204" pitchFamily="34" charset="0"/>
                          <a:ea typeface="Times New Roman" panose="02020603050405020304" pitchFamily="18" charset="0"/>
                        </a:rPr>
                        <a:t>retea</a:t>
                      </a:r>
                      <a:r>
                        <a:rPr lang="en-GB" sz="600" b="1" dirty="0">
                          <a:solidFill>
                            <a:srgbClr val="000000"/>
                          </a:solidFill>
                          <a:effectLst/>
                          <a:latin typeface="Arial" panose="020B0604020202020204" pitchFamily="34" charset="0"/>
                          <a:ea typeface="Times New Roman" panose="02020603050405020304" pitchFamily="18" charset="0"/>
                        </a:rPr>
                        <a:t> - ethernet management</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117853"/>
                  </a:ext>
                </a:extLst>
              </a:tr>
              <a:tr h="138194">
                <a:tc vMerge="1">
                  <a:txBody>
                    <a:bodyPr/>
                    <a:lstStyle/>
                    <a:p>
                      <a:endParaRPr lang="en-GB"/>
                    </a:p>
                  </a:txBody>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Echipament</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comunicare</a:t>
                      </a:r>
                      <a:r>
                        <a:rPr lang="en-GB" sz="600" b="1" dirty="0">
                          <a:solidFill>
                            <a:srgbClr val="000000"/>
                          </a:solidFill>
                          <a:effectLst/>
                          <a:latin typeface="Arial" panose="020B0604020202020204" pitchFamily="34" charset="0"/>
                          <a:ea typeface="Times New Roman" panose="02020603050405020304" pitchFamily="18" charset="0"/>
                        </a:rPr>
                        <a:t> in </a:t>
                      </a:r>
                      <a:r>
                        <a:rPr lang="en-GB" sz="600" b="1" dirty="0" err="1">
                          <a:solidFill>
                            <a:srgbClr val="000000"/>
                          </a:solidFill>
                          <a:effectLst/>
                          <a:latin typeface="Arial" panose="020B0604020202020204" pitchFamily="34" charset="0"/>
                          <a:ea typeface="Times New Roman" panose="02020603050405020304" pitchFamily="18" charset="0"/>
                        </a:rPr>
                        <a:t>retea</a:t>
                      </a:r>
                      <a:r>
                        <a:rPr lang="en-GB" sz="600" b="1" dirty="0">
                          <a:solidFill>
                            <a:srgbClr val="000000"/>
                          </a:solidFill>
                          <a:effectLst/>
                          <a:latin typeface="Arial" panose="020B0604020202020204" pitchFamily="34" charset="0"/>
                          <a:ea typeface="Times New Roman" panose="02020603050405020304" pitchFamily="18" charset="0"/>
                        </a:rPr>
                        <a:t> - highspeed 10 </a:t>
                      </a:r>
                      <a:r>
                        <a:rPr lang="en-GB" sz="600" b="1" dirty="0" err="1">
                          <a:solidFill>
                            <a:srgbClr val="000000"/>
                          </a:solidFill>
                          <a:effectLst/>
                          <a:latin typeface="Arial" panose="020B0604020202020204" pitchFamily="34" charset="0"/>
                          <a:ea typeface="Times New Roman" panose="02020603050405020304" pitchFamily="18" charset="0"/>
                        </a:rPr>
                        <a:t>GbE</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636836"/>
                  </a:ext>
                </a:extLst>
              </a:tr>
              <a:tr h="138194">
                <a:tc vMerge="1">
                  <a:txBody>
                    <a:bodyPr/>
                    <a:lstStyle/>
                    <a:p>
                      <a:endParaRPr lang="en-GB"/>
                    </a:p>
                  </a:txBody>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Echipament</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comunicare</a:t>
                      </a:r>
                      <a:r>
                        <a:rPr lang="en-GB" sz="600" b="1" dirty="0">
                          <a:solidFill>
                            <a:srgbClr val="000000"/>
                          </a:solidFill>
                          <a:effectLst/>
                          <a:latin typeface="Arial" panose="020B0604020202020204" pitchFamily="34" charset="0"/>
                          <a:ea typeface="Times New Roman" panose="02020603050405020304" pitchFamily="18" charset="0"/>
                        </a:rPr>
                        <a:t> in </a:t>
                      </a:r>
                      <a:r>
                        <a:rPr lang="en-GB" sz="600" b="1" dirty="0" err="1">
                          <a:solidFill>
                            <a:srgbClr val="000000"/>
                          </a:solidFill>
                          <a:effectLst/>
                          <a:latin typeface="Arial" panose="020B0604020202020204" pitchFamily="34" charset="0"/>
                          <a:ea typeface="Times New Roman" panose="02020603050405020304" pitchFamily="18" charset="0"/>
                        </a:rPr>
                        <a:t>retea</a:t>
                      </a:r>
                      <a:r>
                        <a:rPr lang="en-GB" sz="600" b="1" dirty="0">
                          <a:solidFill>
                            <a:srgbClr val="000000"/>
                          </a:solidFill>
                          <a:effectLst/>
                          <a:latin typeface="Arial" panose="020B0604020202020204" pitchFamily="34" charset="0"/>
                          <a:ea typeface="Times New Roman" panose="02020603050405020304" pitchFamily="18" charset="0"/>
                        </a:rPr>
                        <a:t> - highspeed compute</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7729617"/>
                  </a:ext>
                </a:extLst>
              </a:tr>
              <a:tr h="138194">
                <a:tc vMerge="1">
                  <a:txBody>
                    <a:bodyPr/>
                    <a:lstStyle/>
                    <a:p>
                      <a:endParaRPr lang="en-GB"/>
                    </a:p>
                  </a:txBody>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Echipament</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comunicare</a:t>
                      </a:r>
                      <a:r>
                        <a:rPr lang="en-GB" sz="600" b="1" dirty="0">
                          <a:solidFill>
                            <a:srgbClr val="000000"/>
                          </a:solidFill>
                          <a:effectLst/>
                          <a:latin typeface="Arial" panose="020B0604020202020204" pitchFamily="34" charset="0"/>
                          <a:ea typeface="Times New Roman" panose="02020603050405020304" pitchFamily="18" charset="0"/>
                        </a:rPr>
                        <a:t> in </a:t>
                      </a:r>
                      <a:r>
                        <a:rPr lang="en-GB" sz="600" b="1" dirty="0" err="1">
                          <a:solidFill>
                            <a:srgbClr val="000000"/>
                          </a:solidFill>
                          <a:effectLst/>
                          <a:latin typeface="Arial" panose="020B0604020202020204" pitchFamily="34" charset="0"/>
                          <a:ea typeface="Times New Roman" panose="02020603050405020304" pitchFamily="18" charset="0"/>
                        </a:rPr>
                        <a:t>retea</a:t>
                      </a:r>
                      <a:r>
                        <a:rPr lang="en-GB" sz="600" b="1" dirty="0">
                          <a:solidFill>
                            <a:srgbClr val="000000"/>
                          </a:solidFill>
                          <a:effectLst/>
                          <a:latin typeface="Arial" panose="020B0604020202020204" pitchFamily="34" charset="0"/>
                          <a:ea typeface="Times New Roman" panose="02020603050405020304" pitchFamily="18" charset="0"/>
                        </a:rPr>
                        <a:t> - highspeed </a:t>
                      </a:r>
                      <a:r>
                        <a:rPr lang="en-GB" sz="600" b="1" dirty="0" err="1">
                          <a:solidFill>
                            <a:srgbClr val="000000"/>
                          </a:solidFill>
                          <a:effectLst/>
                          <a:latin typeface="Arial" panose="020B0604020202020204" pitchFamily="34" charset="0"/>
                          <a:ea typeface="Times New Roman" panose="02020603050405020304" pitchFamily="18" charset="0"/>
                        </a:rPr>
                        <a:t>infiniBand</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131298"/>
                  </a:ext>
                </a:extLst>
              </a:tr>
              <a:tr h="278408">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4</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Sistem</a:t>
                      </a:r>
                      <a:r>
                        <a:rPr lang="en-GB" sz="600" b="1" dirty="0">
                          <a:solidFill>
                            <a:srgbClr val="000000"/>
                          </a:solidFill>
                          <a:effectLst/>
                          <a:latin typeface="Arial" panose="020B0604020202020204" pitchFamily="34" charset="0"/>
                          <a:ea typeface="Times New Roman" panose="02020603050405020304" pitchFamily="18" charset="0"/>
                        </a:rPr>
                        <a:t> de storage </a:t>
                      </a:r>
                      <a:r>
                        <a:rPr lang="en-GB" sz="600" b="1" dirty="0" err="1">
                          <a:solidFill>
                            <a:srgbClr val="000000"/>
                          </a:solidFill>
                          <a:effectLst/>
                          <a:latin typeface="Arial" panose="020B0604020202020204" pitchFamily="34" charset="0"/>
                          <a:ea typeface="Times New Roman" panose="02020603050405020304" pitchFamily="18" charset="0"/>
                        </a:rPr>
                        <a:t>si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echipamente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conexe</a:t>
                      </a:r>
                      <a:r>
                        <a:rPr lang="en-GB" sz="600" b="1" dirty="0">
                          <a:solidFill>
                            <a:srgbClr val="000000"/>
                          </a:solidFill>
                          <a:effectLst/>
                          <a:latin typeface="Arial" panose="020B0604020202020204" pitchFamily="34" charset="0"/>
                          <a:ea typeface="Times New Roman" panose="02020603050405020304" pitchFamily="18" charset="0"/>
                        </a:rPr>
                        <a:t> (capacitate 45 Tb)</a:t>
                      </a:r>
                      <a:endParaRPr lang="en-GB" sz="600" b="1" dirty="0">
                        <a:solidFill>
                          <a:srgbClr val="000000"/>
                        </a:solidFill>
                        <a:effectLst/>
                        <a:latin typeface="Times New Roman" panose="02020603050405020304" pitchFamily="18" charset="0"/>
                        <a:ea typeface="Times New Roman" panose="02020603050405020304" pitchFamily="18" charset="0"/>
                      </a:endParaRPr>
                    </a:p>
                    <a:p>
                      <a:pPr marL="457200" algn="l">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 </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367250"/>
                  </a:ext>
                </a:extLst>
              </a:tr>
              <a:tr h="278408">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5</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err="1">
                          <a:solidFill>
                            <a:srgbClr val="000000"/>
                          </a:solidFill>
                          <a:effectLst/>
                          <a:latin typeface="Arial" panose="020B0604020202020204" pitchFamily="34" charset="0"/>
                          <a:ea typeface="Times New Roman" panose="02020603050405020304" pitchFamily="18" charset="0"/>
                        </a:rPr>
                        <a:t>Sistem</a:t>
                      </a:r>
                      <a:r>
                        <a:rPr lang="en-GB" sz="600" b="1" dirty="0">
                          <a:solidFill>
                            <a:srgbClr val="000000"/>
                          </a:solidFill>
                          <a:effectLst/>
                          <a:latin typeface="Arial" panose="020B0604020202020204" pitchFamily="34" charset="0"/>
                          <a:ea typeface="Times New Roman" panose="02020603050405020304" pitchFamily="18" charset="0"/>
                        </a:rPr>
                        <a:t> de backup </a:t>
                      </a:r>
                      <a:r>
                        <a:rPr lang="en-GB" sz="600" b="1" dirty="0" err="1">
                          <a:solidFill>
                            <a:srgbClr val="000000"/>
                          </a:solidFill>
                          <a:effectLst/>
                          <a:latin typeface="Arial" panose="020B0604020202020204" pitchFamily="34" charset="0"/>
                          <a:ea typeface="Times New Roman" panose="02020603050405020304" pitchFamily="18" charset="0"/>
                        </a:rPr>
                        <a:t>pentru</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platforma</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calcul</a:t>
                      </a:r>
                      <a:r>
                        <a:rPr lang="en-GB" sz="600" b="1" dirty="0">
                          <a:solidFill>
                            <a:srgbClr val="000000"/>
                          </a:solidFill>
                          <a:effectLst/>
                          <a:latin typeface="Arial" panose="020B0604020202020204" pitchFamily="34" charset="0"/>
                          <a:ea typeface="Times New Roman" panose="02020603050405020304" pitchFamily="18" charset="0"/>
                        </a:rPr>
                        <a:t> – de tip Tape</a:t>
                      </a:r>
                      <a:endParaRPr lang="en-GB" sz="600" b="1" dirty="0">
                        <a:solidFill>
                          <a:srgbClr val="000000"/>
                        </a:solidFill>
                        <a:effectLst/>
                        <a:latin typeface="Times New Roman" panose="02020603050405020304" pitchFamily="18" charset="0"/>
                        <a:ea typeface="Times New Roman" panose="02020603050405020304" pitchFamily="18" charset="0"/>
                      </a:endParaRPr>
                    </a:p>
                    <a:p>
                      <a:pPr marL="457200" algn="l">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 </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148040"/>
                  </a:ext>
                </a:extLst>
              </a:tr>
              <a:tr h="419580">
                <a:tc>
                  <a:txBody>
                    <a:bodyPr/>
                    <a:lstStyle/>
                    <a:p>
                      <a:pPr marL="457200" algn="ctr">
                        <a:lnSpc>
                          <a:spcPct val="115000"/>
                        </a:lnSpc>
                        <a:spcAft>
                          <a:spcPts val="430"/>
                        </a:spcAft>
                      </a:pPr>
                      <a:r>
                        <a:rPr lang="en-GB" sz="600" b="1" dirty="0">
                          <a:solidFill>
                            <a:srgbClr val="FF0000"/>
                          </a:solidFill>
                          <a:effectLst/>
                          <a:latin typeface="Arial" panose="020B0604020202020204" pitchFamily="34" charset="0"/>
                          <a:ea typeface="Times New Roman" panose="02020603050405020304" pitchFamily="18" charset="0"/>
                        </a:rPr>
                        <a:t> </a:t>
                      </a:r>
                      <a:endParaRPr lang="en-GB" sz="600" b="1" dirty="0">
                        <a:solidFill>
                          <a:srgbClr val="000000"/>
                        </a:solidFill>
                        <a:effectLst/>
                        <a:latin typeface="Times New Roman" panose="02020603050405020304" pitchFamily="18" charset="0"/>
                        <a:ea typeface="Times New Roman" panose="02020603050405020304" pitchFamily="18" charset="0"/>
                      </a:endParaRPr>
                    </a:p>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6</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Rack </a:t>
                      </a:r>
                      <a:r>
                        <a:rPr lang="en-GB" sz="600" b="1" dirty="0" err="1">
                          <a:solidFill>
                            <a:srgbClr val="000000"/>
                          </a:solidFill>
                          <a:effectLst/>
                          <a:latin typeface="Arial" panose="020B0604020202020204" pitchFamily="34" charset="0"/>
                          <a:ea typeface="Times New Roman" panose="02020603050405020304" pitchFamily="18" charset="0"/>
                        </a:rPr>
                        <a:t>si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echipamente</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conectare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conexe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pentru</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intreaga</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platforma</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calcul</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inclusiv</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cele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necesare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cuplarii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noii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platforme</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calcul</a:t>
                      </a:r>
                      <a:r>
                        <a:rPr lang="en-GB" sz="600" b="1" dirty="0">
                          <a:solidFill>
                            <a:srgbClr val="000000"/>
                          </a:solidFill>
                          <a:effectLst/>
                          <a:latin typeface="Arial" panose="020B0604020202020204" pitchFamily="34" charset="0"/>
                          <a:ea typeface="Times New Roman" panose="02020603050405020304" pitchFamily="18" charset="0"/>
                        </a:rPr>
                        <a:t> cu </a:t>
                      </a:r>
                      <a:r>
                        <a:rPr lang="en-GB" sz="600" b="1" dirty="0" err="1">
                          <a:solidFill>
                            <a:srgbClr val="000000"/>
                          </a:solidFill>
                          <a:effectLst/>
                          <a:latin typeface="Arial" panose="020B0604020202020204" pitchFamily="34" charset="0"/>
                          <a:ea typeface="Times New Roman" panose="02020603050405020304" pitchFamily="18" charset="0"/>
                        </a:rPr>
                        <a:t>cea</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existenta</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toate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accesoriile</a:t>
                      </a:r>
                      <a:r>
                        <a:rPr lang="en-GB" sz="600" b="1" dirty="0">
                          <a:solidFill>
                            <a:srgbClr val="000000"/>
                          </a:solidFill>
                          <a:effectLst/>
                          <a:latin typeface="Arial" panose="020B0604020202020204" pitchFamily="34" charset="0"/>
                          <a:ea typeface="Times New Roman" panose="02020603050405020304" pitchFamily="18" charset="0"/>
                        </a:rPr>
                        <a:t> de tip PDU, </a:t>
                      </a:r>
                      <a:r>
                        <a:rPr lang="en-GB" sz="600" b="1" dirty="0" err="1">
                          <a:solidFill>
                            <a:srgbClr val="000000"/>
                          </a:solidFill>
                          <a:effectLst/>
                          <a:latin typeface="Arial" panose="020B0604020202020204" pitchFamily="34" charset="0"/>
                          <a:ea typeface="Times New Roman" panose="02020603050405020304" pitchFamily="18" charset="0"/>
                        </a:rPr>
                        <a:t>cabluri</a:t>
                      </a:r>
                      <a:r>
                        <a:rPr lang="en-GB" sz="600" b="1" dirty="0">
                          <a:solidFill>
                            <a:srgbClr val="000000"/>
                          </a:solidFill>
                          <a:effectLst/>
                          <a:latin typeface="Arial" panose="020B0604020202020204" pitchFamily="34" charset="0"/>
                          <a:ea typeface="Times New Roman" panose="02020603050405020304" pitchFamily="18" charset="0"/>
                        </a:rPr>
                        <a:t>, management </a:t>
                      </a:r>
                      <a:r>
                        <a:rPr lang="en-GB" sz="600" b="1" dirty="0" err="1">
                          <a:solidFill>
                            <a:srgbClr val="000000"/>
                          </a:solidFill>
                          <a:effectLst/>
                          <a:latin typeface="Arial" panose="020B0604020202020204" pitchFamily="34" charset="0"/>
                          <a:ea typeface="Times New Roman" panose="02020603050405020304" pitchFamily="18" charset="0"/>
                        </a:rPr>
                        <a:t>cabluri</a:t>
                      </a:r>
                      <a:r>
                        <a:rPr lang="en-GB" sz="600" b="1" dirty="0">
                          <a:solidFill>
                            <a:srgbClr val="000000"/>
                          </a:solidFill>
                          <a:effectLst/>
                          <a:latin typeface="Arial" panose="020B0604020202020204" pitchFamily="34" charset="0"/>
                          <a:ea typeface="Times New Roman" panose="02020603050405020304" pitchFamily="18" charset="0"/>
                        </a:rPr>
                        <a:t> etc)</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958765"/>
                  </a:ext>
                </a:extLst>
              </a:tr>
              <a:tr h="131114">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7</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UPS/rack</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6769013"/>
                  </a:ext>
                </a:extLst>
              </a:tr>
              <a:tr h="230430">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8</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Software – </a:t>
                      </a:r>
                      <a:r>
                        <a:rPr lang="en-GB" sz="600" b="1" dirty="0" err="1">
                          <a:solidFill>
                            <a:srgbClr val="000000"/>
                          </a:solidFill>
                          <a:effectLst/>
                          <a:latin typeface="Arial" panose="020B0604020202020204" pitchFamily="34" charset="0"/>
                          <a:ea typeface="Times New Roman" panose="02020603050405020304" pitchFamily="18" charset="0"/>
                        </a:rPr>
                        <a:t>licenta</a:t>
                      </a:r>
                      <a:r>
                        <a:rPr lang="en-GB" sz="600" b="1" dirty="0">
                          <a:solidFill>
                            <a:srgbClr val="000000"/>
                          </a:solidFill>
                          <a:effectLst/>
                          <a:latin typeface="Arial" panose="020B0604020202020204" pitchFamily="34" charset="0"/>
                          <a:ea typeface="Times New Roman" panose="02020603050405020304" pitchFamily="18" charset="0"/>
                        </a:rPr>
                        <a:t> LSF </a:t>
                      </a:r>
                      <a:r>
                        <a:rPr lang="en-GB" sz="600" b="1" dirty="0" err="1">
                          <a:solidFill>
                            <a:srgbClr val="000000"/>
                          </a:solidFill>
                          <a:effectLst/>
                          <a:latin typeface="Arial" panose="020B0604020202020204" pitchFamily="34" charset="0"/>
                          <a:ea typeface="Times New Roman" panose="02020603050405020304" pitchFamily="18" charset="0"/>
                        </a:rPr>
                        <a:t>pentru</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serverele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noi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necesare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gestionarii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aplicatiilor</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modelare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numerica</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590175"/>
                  </a:ext>
                </a:extLst>
              </a:tr>
              <a:tr h="230430">
                <a:tc>
                  <a:txBody>
                    <a:bodyPr/>
                    <a:lstStyle/>
                    <a:p>
                      <a:pPr marL="0" indent="0" algn="ctr">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9</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a:lnSpc>
                          <a:spcPct val="115000"/>
                        </a:lnSpc>
                        <a:spcAft>
                          <a:spcPts val="430"/>
                        </a:spcAft>
                      </a:pPr>
                      <a:r>
                        <a:rPr lang="en-GB" sz="600" b="1" dirty="0">
                          <a:solidFill>
                            <a:srgbClr val="000000"/>
                          </a:solidFill>
                          <a:effectLst/>
                          <a:latin typeface="Arial" panose="020B0604020202020204" pitchFamily="34" charset="0"/>
                          <a:ea typeface="Times New Roman" panose="02020603050405020304" pitchFamily="18" charset="0"/>
                        </a:rPr>
                        <a:t>Software – </a:t>
                      </a:r>
                      <a:r>
                        <a:rPr lang="en-GB" sz="600" b="1" dirty="0" err="1">
                          <a:solidFill>
                            <a:srgbClr val="000000"/>
                          </a:solidFill>
                          <a:effectLst/>
                          <a:latin typeface="Arial" panose="020B0604020202020204" pitchFamily="34" charset="0"/>
                          <a:ea typeface="Times New Roman" panose="02020603050405020304" pitchFamily="18" charset="0"/>
                        </a:rPr>
                        <a:t>licenta</a:t>
                      </a:r>
                      <a:r>
                        <a:rPr lang="en-GB" sz="600" b="1" dirty="0">
                          <a:solidFill>
                            <a:srgbClr val="000000"/>
                          </a:solidFill>
                          <a:effectLst/>
                          <a:latin typeface="Arial" panose="020B0604020202020204" pitchFamily="34" charset="0"/>
                          <a:ea typeface="Times New Roman" panose="02020603050405020304" pitchFamily="18" charset="0"/>
                        </a:rPr>
                        <a:t> LSF </a:t>
                      </a:r>
                      <a:r>
                        <a:rPr lang="en-GB" sz="600" b="1" dirty="0" err="1">
                          <a:solidFill>
                            <a:srgbClr val="000000"/>
                          </a:solidFill>
                          <a:effectLst/>
                          <a:latin typeface="Arial" panose="020B0604020202020204" pitchFamily="34" charset="0"/>
                          <a:ea typeface="Times New Roman" panose="02020603050405020304" pitchFamily="18" charset="0"/>
                        </a:rPr>
                        <a:t>pentru</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serverele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deja</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existente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necesare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gestionarii</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aplicatiilor</a:t>
                      </a:r>
                      <a:r>
                        <a:rPr lang="en-GB" sz="600" b="1" dirty="0">
                          <a:solidFill>
                            <a:srgbClr val="000000"/>
                          </a:solidFill>
                          <a:effectLst/>
                          <a:latin typeface="Arial" panose="020B0604020202020204" pitchFamily="34" charset="0"/>
                          <a:ea typeface="Times New Roman" panose="02020603050405020304" pitchFamily="18" charset="0"/>
                        </a:rPr>
                        <a:t> de </a:t>
                      </a:r>
                      <a:r>
                        <a:rPr lang="en-GB" sz="600" b="1" dirty="0" err="1">
                          <a:solidFill>
                            <a:srgbClr val="000000"/>
                          </a:solidFill>
                          <a:effectLst/>
                          <a:latin typeface="Arial" panose="020B0604020202020204" pitchFamily="34" charset="0"/>
                          <a:ea typeface="Times New Roman" panose="02020603050405020304" pitchFamily="18" charset="0"/>
                        </a:rPr>
                        <a:t>modelare</a:t>
                      </a:r>
                      <a:r>
                        <a:rPr lang="en-GB" sz="600" b="1" dirty="0">
                          <a:solidFill>
                            <a:srgbClr val="000000"/>
                          </a:solidFill>
                          <a:effectLst/>
                          <a:latin typeface="Arial" panose="020B0604020202020204" pitchFamily="34" charset="0"/>
                          <a:ea typeface="Times New Roman" panose="02020603050405020304" pitchFamily="18" charset="0"/>
                        </a:rPr>
                        <a:t> </a:t>
                      </a:r>
                      <a:r>
                        <a:rPr lang="en-GB" sz="600" b="1" dirty="0" err="1">
                          <a:solidFill>
                            <a:srgbClr val="000000"/>
                          </a:solidFill>
                          <a:effectLst/>
                          <a:latin typeface="Arial" panose="020B0604020202020204" pitchFamily="34" charset="0"/>
                          <a:ea typeface="Times New Roman" panose="02020603050405020304" pitchFamily="18" charset="0"/>
                        </a:rPr>
                        <a:t>numerica</a:t>
                      </a:r>
                      <a:endParaRPr lang="en-GB" sz="600" b="1" dirty="0">
                        <a:solidFill>
                          <a:srgbClr val="000000"/>
                        </a:solidFill>
                        <a:effectLst/>
                        <a:latin typeface="Times New Roman" panose="02020603050405020304" pitchFamily="18" charset="0"/>
                        <a:ea typeface="Times New Roman" panose="02020603050405020304" pitchFamily="18" charset="0"/>
                      </a:endParaRPr>
                    </a:p>
                  </a:txBody>
                  <a:tcPr marL="21089" marR="21089" marT="21089" marB="210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76068"/>
                  </a:ext>
                </a:extLst>
              </a:tr>
            </a:tbl>
          </a:graphicData>
        </a:graphic>
      </p:graphicFrame>
    </p:spTree>
    <p:extLst>
      <p:ext uri="{BB962C8B-B14F-4D97-AF65-F5344CB8AC3E}">
        <p14:creationId xmlns:p14="http://schemas.microsoft.com/office/powerpoint/2010/main" val="2397781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tăText 4">
            <a:extLst>
              <a:ext uri="{FF2B5EF4-FFF2-40B4-BE49-F238E27FC236}">
                <a16:creationId xmlns:a16="http://schemas.microsoft.com/office/drawing/2014/main" id="{1D59DB14-317B-41DF-A614-E2C8C965D63E}"/>
              </a:ext>
            </a:extLst>
          </p:cNvPr>
          <p:cNvSpPr txBox="1"/>
          <p:nvPr/>
        </p:nvSpPr>
        <p:spPr>
          <a:xfrm>
            <a:off x="95621" y="5821703"/>
            <a:ext cx="11372684" cy="369332"/>
          </a:xfrm>
          <a:prstGeom prst="rect">
            <a:avLst/>
          </a:prstGeom>
          <a:solidFill>
            <a:schemeClr val="bg1"/>
          </a:solidFill>
          <a:ln>
            <a:solidFill>
              <a:schemeClr val="tx1"/>
            </a:solidFill>
          </a:ln>
        </p:spPr>
        <p:txBody>
          <a:bodyPr wrap="square" rtlCol="0">
            <a:spAutoFit/>
          </a:bodyPr>
          <a:lstStyle/>
          <a:p>
            <a:pPr algn="ctr"/>
            <a:r>
              <a:rPr lang="en-US" dirty="0">
                <a:solidFill>
                  <a:srgbClr val="002060"/>
                </a:solidFill>
              </a:rPr>
              <a:t>Componenta 5: </a:t>
            </a:r>
            <a:r>
              <a:rPr lang="en-US" dirty="0" err="1">
                <a:solidFill>
                  <a:srgbClr val="002060"/>
                </a:solidFill>
              </a:rPr>
              <a:t>Imbunatatirea</a:t>
            </a:r>
            <a:r>
              <a:rPr lang="en-US" dirty="0">
                <a:solidFill>
                  <a:srgbClr val="002060"/>
                </a:solidFill>
              </a:rPr>
              <a:t> </a:t>
            </a:r>
            <a:r>
              <a:rPr lang="en-US" dirty="0" err="1">
                <a:solidFill>
                  <a:srgbClr val="002060"/>
                </a:solidFill>
              </a:rPr>
              <a:t>timpului</a:t>
            </a:r>
            <a:r>
              <a:rPr lang="en-US" dirty="0">
                <a:solidFill>
                  <a:srgbClr val="002060"/>
                </a:solidFill>
              </a:rPr>
              <a:t> de </a:t>
            </a:r>
            <a:r>
              <a:rPr lang="en-US" dirty="0" err="1">
                <a:solidFill>
                  <a:srgbClr val="002060"/>
                </a:solidFill>
              </a:rPr>
              <a:t>rulare</a:t>
            </a:r>
            <a:r>
              <a:rPr lang="en-US" dirty="0">
                <a:solidFill>
                  <a:srgbClr val="002060"/>
                </a:solidFill>
              </a:rPr>
              <a:t> a </a:t>
            </a:r>
            <a:r>
              <a:rPr lang="en-US" dirty="0" err="1">
                <a:solidFill>
                  <a:srgbClr val="002060"/>
                </a:solidFill>
              </a:rPr>
              <a:t>modelelor</a:t>
            </a:r>
            <a:r>
              <a:rPr lang="en-US" dirty="0">
                <a:solidFill>
                  <a:srgbClr val="002060"/>
                </a:solidFill>
              </a:rPr>
              <a:t> de </a:t>
            </a:r>
            <a:r>
              <a:rPr lang="en-US" dirty="0" err="1">
                <a:solidFill>
                  <a:srgbClr val="002060"/>
                </a:solidFill>
              </a:rPr>
              <a:t>prognoza</a:t>
            </a:r>
            <a:r>
              <a:rPr lang="en-US" dirty="0">
                <a:solidFill>
                  <a:srgbClr val="002060"/>
                </a:solidFill>
              </a:rPr>
              <a:t> </a:t>
            </a:r>
            <a:r>
              <a:rPr lang="en-US" dirty="0" err="1">
                <a:solidFill>
                  <a:srgbClr val="002060"/>
                </a:solidFill>
              </a:rPr>
              <a:t>numerica</a:t>
            </a:r>
            <a:r>
              <a:rPr lang="en-US" dirty="0">
                <a:solidFill>
                  <a:srgbClr val="002060"/>
                </a:solidFill>
              </a:rPr>
              <a:t> a </a:t>
            </a:r>
            <a:r>
              <a:rPr lang="en-US" dirty="0" err="1">
                <a:solidFill>
                  <a:srgbClr val="002060"/>
                </a:solidFill>
              </a:rPr>
              <a:t>vremii</a:t>
            </a:r>
            <a:r>
              <a:rPr lang="en-US" dirty="0">
                <a:solidFill>
                  <a:srgbClr val="002060"/>
                </a:solidFill>
              </a:rPr>
              <a:t> </a:t>
            </a:r>
            <a:endParaRPr lang="ro-RO" dirty="0">
              <a:solidFill>
                <a:srgbClr val="002060"/>
              </a:solidFill>
            </a:endParaRPr>
          </a:p>
        </p:txBody>
      </p:sp>
      <p:graphicFrame>
        <p:nvGraphicFramePr>
          <p:cNvPr id="7" name="Group 3">
            <a:extLst>
              <a:ext uri="{FF2B5EF4-FFF2-40B4-BE49-F238E27FC236}">
                <a16:creationId xmlns:a16="http://schemas.microsoft.com/office/drawing/2014/main" id="{6DA9C455-8DEF-4544-9671-18A37698E489}"/>
              </a:ext>
            </a:extLst>
          </p:cNvPr>
          <p:cNvGraphicFramePr>
            <a:graphicFrameLocks noGrp="1"/>
          </p:cNvGraphicFramePr>
          <p:nvPr>
            <p:extLst>
              <p:ext uri="{D42A27DB-BD31-4B8C-83A1-F6EECF244321}">
                <p14:modId xmlns:p14="http://schemas.microsoft.com/office/powerpoint/2010/main" val="2461000646"/>
              </p:ext>
            </p:extLst>
          </p:nvPr>
        </p:nvGraphicFramePr>
        <p:xfrm>
          <a:off x="409658" y="1415572"/>
          <a:ext cx="6344015" cy="3594396"/>
        </p:xfrm>
        <a:graphic>
          <a:graphicData uri="http://schemas.openxmlformats.org/drawingml/2006/table">
            <a:tbl>
              <a:tblPr/>
              <a:tblGrid>
                <a:gridCol w="1826002">
                  <a:extLst>
                    <a:ext uri="{9D8B030D-6E8A-4147-A177-3AD203B41FA5}">
                      <a16:colId xmlns:a16="http://schemas.microsoft.com/office/drawing/2014/main" val="2135232274"/>
                    </a:ext>
                  </a:extLst>
                </a:gridCol>
                <a:gridCol w="936498">
                  <a:extLst>
                    <a:ext uri="{9D8B030D-6E8A-4147-A177-3AD203B41FA5}">
                      <a16:colId xmlns:a16="http://schemas.microsoft.com/office/drawing/2014/main" val="3580778057"/>
                    </a:ext>
                  </a:extLst>
                </a:gridCol>
                <a:gridCol w="1226844">
                  <a:extLst>
                    <a:ext uri="{9D8B030D-6E8A-4147-A177-3AD203B41FA5}">
                      <a16:colId xmlns:a16="http://schemas.microsoft.com/office/drawing/2014/main" val="2240077559"/>
                    </a:ext>
                  </a:extLst>
                </a:gridCol>
                <a:gridCol w="676360">
                  <a:extLst>
                    <a:ext uri="{9D8B030D-6E8A-4147-A177-3AD203B41FA5}">
                      <a16:colId xmlns:a16="http://schemas.microsoft.com/office/drawing/2014/main" val="1202876591"/>
                    </a:ext>
                  </a:extLst>
                </a:gridCol>
                <a:gridCol w="1678311">
                  <a:extLst>
                    <a:ext uri="{9D8B030D-6E8A-4147-A177-3AD203B41FA5}">
                      <a16:colId xmlns:a16="http://schemas.microsoft.com/office/drawing/2014/main" val="291258202"/>
                    </a:ext>
                  </a:extLst>
                </a:gridCol>
              </a:tblGrid>
              <a:tr h="498418">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dirty="0">
                          <a:ln>
                            <a:noFill/>
                          </a:ln>
                          <a:solidFill>
                            <a:srgbClr val="000000"/>
                          </a:solidFill>
                          <a:effectLst/>
                          <a:latin typeface="Arial" panose="020B0604020202020204" pitchFamily="34" charset="0"/>
                          <a:cs typeface="WenQuanYi Zen Hei Sharp" charset="0"/>
                        </a:rPr>
                        <a:t>Model</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000000"/>
                          </a:solidFill>
                          <a:effectLst/>
                          <a:latin typeface="Arial" panose="020B0604020202020204" pitchFamily="34" charset="0"/>
                          <a:cs typeface="WenQuanYi Zen Hei Sharp" charset="0"/>
                        </a:rPr>
                        <a:t>Proc.</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dirty="0">
                          <a:ln>
                            <a:noFill/>
                          </a:ln>
                          <a:solidFill>
                            <a:srgbClr val="000000"/>
                          </a:solidFill>
                          <a:effectLst/>
                          <a:latin typeface="Arial" panose="020B0604020202020204" pitchFamily="34" charset="0"/>
                          <a:cs typeface="WenQuanYi Zen Hei Sharp" charset="0"/>
                        </a:rPr>
                        <a:t>No. </a:t>
                      </a:r>
                      <a:r>
                        <a:rPr kumimoji="0" lang="ro-RO" altLang="en-US" sz="1400" b="1" i="0" u="none" strike="noStrike" cap="none" normalizeH="0" baseline="0" dirty="0">
                          <a:ln>
                            <a:noFill/>
                          </a:ln>
                          <a:solidFill>
                            <a:srgbClr val="000000"/>
                          </a:solidFill>
                          <a:effectLst/>
                          <a:latin typeface="Arial" panose="020B0604020202020204" pitchFamily="34" charset="0"/>
                          <a:cs typeface="WenQuanYi Zen Hei Sharp" charset="0"/>
                        </a:rPr>
                        <a:t>Cores</a:t>
                      </a:r>
                      <a:endParaRPr kumimoji="0" lang="en-US" altLang="en-US" sz="1400" b="1"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dirty="0">
                          <a:ln>
                            <a:noFill/>
                          </a:ln>
                          <a:solidFill>
                            <a:srgbClr val="000000"/>
                          </a:solidFill>
                          <a:effectLst/>
                          <a:latin typeface="Arial" panose="020B0604020202020204" pitchFamily="34" charset="0"/>
                          <a:cs typeface="WenQuanYi Zen Hei Sharp" charset="0"/>
                        </a:rPr>
                        <a:t>IO</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1" i="0" u="none" strike="noStrike" cap="none" normalizeH="0" baseline="0">
                          <a:ln>
                            <a:noFill/>
                          </a:ln>
                          <a:solidFill>
                            <a:srgbClr val="000000"/>
                          </a:solidFill>
                          <a:effectLst/>
                          <a:latin typeface="Arial" panose="020B0604020202020204" pitchFamily="34" charset="0"/>
                          <a:cs typeface="WenQuanYi Zen Hei Sharp" charset="0"/>
                        </a:rPr>
                        <a:t>Run time</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759317069"/>
                  </a:ext>
                </a:extLst>
              </a:tr>
              <a:tr h="501971">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Arial" panose="020B0604020202020204" pitchFamily="34" charset="0"/>
                          <a:cs typeface="WenQuanYi Zen Hei Sharp" charset="0"/>
                        </a:rPr>
                        <a:t>ICON-LAM-7km</a:t>
                      </a:r>
                    </a:p>
                  </a:txBody>
                  <a:tcPr marL="90000" marR="90000" marT="313312"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X E5640</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13312"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56</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0</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~250 min</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790016186"/>
                  </a:ext>
                </a:extLst>
              </a:tr>
              <a:tr h="498418">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a:ln>
                            <a:noFill/>
                          </a:ln>
                          <a:solidFill>
                            <a:srgbClr val="000000"/>
                          </a:solidFill>
                          <a:effectLst/>
                          <a:latin typeface="Arial" panose="020B0604020202020204" pitchFamily="34" charset="0"/>
                          <a:cs typeface="WenQuanYi Zen Hei Sharp" charset="0"/>
                        </a:rPr>
                        <a:t>ICON-LAM-7km</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X E5345</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80</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0</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~181 min</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54635534"/>
                  </a:ext>
                </a:extLst>
              </a:tr>
              <a:tr h="498418">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ICON-LAM-7km</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X E5345</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88</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16</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~146 min</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15907474"/>
                  </a:ext>
                </a:extLst>
              </a:tr>
              <a:tr h="617350">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ICON-LAM-7km</a:t>
                      </a:r>
                    </a:p>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XG 6130</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320</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10</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altLang="en-US" sz="1400" b="0" i="0" u="none" strike="noStrike" cap="none" normalizeH="0" baseline="0" dirty="0">
                          <a:ln>
                            <a:noFill/>
                          </a:ln>
                          <a:solidFill>
                            <a:srgbClr val="000000"/>
                          </a:solidFill>
                          <a:effectLst/>
                          <a:latin typeface="Arial" panose="020B0604020202020204" pitchFamily="34" charset="0"/>
                          <a:cs typeface="WenQuanYi Zen Hei Sharp" charset="0"/>
                        </a:rPr>
                        <a:t>~20 min</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101895334"/>
                  </a:ext>
                </a:extLst>
              </a:tr>
              <a:tr h="617350">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ICON-LAM-7km</a:t>
                      </a:r>
                    </a:p>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XG 6130</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160</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ro-RO" altLang="en-US" sz="1400" b="0" i="0" u="none" strike="noStrike" cap="none" normalizeH="0" baseline="0" dirty="0">
                          <a:ln>
                            <a:noFill/>
                          </a:ln>
                          <a:solidFill>
                            <a:srgbClr val="000000"/>
                          </a:solidFill>
                          <a:effectLst/>
                          <a:latin typeface="Arial" panose="020B0604020202020204" pitchFamily="34" charset="0"/>
                          <a:cs typeface="WenQuanYi Zen Hei Sharp" charset="0"/>
                        </a:rPr>
                        <a:t>10</a:t>
                      </a:r>
                      <a:endPar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endParaRP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tc>
                  <a:txBody>
                    <a:bodyPr/>
                    <a:lstStyle>
                      <a:lvl1pPr>
                        <a:spcBef>
                          <a:spcPts val="8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100">
                          <a:solidFill>
                            <a:srgbClr val="000000"/>
                          </a:solidFill>
                          <a:latin typeface="Arial" panose="020B0604020202020204" pitchFamily="34" charset="0"/>
                          <a:cs typeface="Arial" panose="020B0604020202020204" pitchFamily="34" charset="0"/>
                        </a:defRPr>
                      </a:lvl1pPr>
                      <a:lvl2pPr>
                        <a:spcBef>
                          <a:spcPts val="7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Arial" panose="020B0604020202020204" pitchFamily="34" charset="0"/>
                          <a:cs typeface="Arial" panose="020B0604020202020204" pitchFamily="34" charset="0"/>
                        </a:defRPr>
                      </a:lvl2pPr>
                      <a:lvl3pPr>
                        <a:spcBef>
                          <a:spcPts val="6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Arial" panose="020B0604020202020204" pitchFamily="34" charset="0"/>
                          <a:cs typeface="Arial" panose="020B0604020202020204" pitchFamily="34" charset="0"/>
                        </a:defRPr>
                      </a:lvl3pPr>
                      <a:lvl4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5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6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sz="1400" b="0" i="0" u="none" strike="noStrike" cap="none" normalizeH="0" baseline="0" dirty="0">
                          <a:ln>
                            <a:noFill/>
                          </a:ln>
                          <a:solidFill>
                            <a:srgbClr val="000000"/>
                          </a:solidFill>
                          <a:effectLst/>
                          <a:latin typeface="Arial" panose="020B0604020202020204" pitchFamily="34" charset="0"/>
                          <a:cs typeface="WenQuanYi Zen Hei Sharp" charset="0"/>
                        </a:rPr>
                        <a:t>~32 min</a:t>
                      </a:r>
                    </a:p>
                  </a:txBody>
                  <a:tcPr marL="90000" marR="90000" marT="368098" marB="46519" horzOverflow="overflow">
                    <a:lnL w="720" cap="flat" cmpd="sng" algn="ctr">
                      <a:solidFill>
                        <a:srgbClr val="666666"/>
                      </a:solidFill>
                      <a:prstDash val="solid"/>
                      <a:round/>
                      <a:headEnd type="none" w="med" len="med"/>
                      <a:tailEnd type="none" w="med" len="med"/>
                    </a:lnL>
                    <a:lnR w="720" cap="flat" cmpd="sng" algn="ctr">
                      <a:solidFill>
                        <a:srgbClr val="666666"/>
                      </a:solidFill>
                      <a:prstDash val="solid"/>
                      <a:round/>
                      <a:headEnd type="none" w="med" len="med"/>
                      <a:tailEnd type="none" w="med" len="med"/>
                    </a:lnR>
                    <a:lnT w="720" cap="flat" cmpd="sng" algn="ctr">
                      <a:solidFill>
                        <a:srgbClr val="666666"/>
                      </a:solidFill>
                      <a:prstDash val="solid"/>
                      <a:round/>
                      <a:headEnd type="none" w="med" len="med"/>
                      <a:tailEnd type="none" w="med" len="med"/>
                    </a:lnT>
                    <a:lnB w="720" cap="flat" cmpd="sng" algn="ctr">
                      <a:solidFill>
                        <a:srgbClr val="666666"/>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21826307"/>
                  </a:ext>
                </a:extLst>
              </a:tr>
            </a:tbl>
          </a:graphicData>
        </a:graphic>
      </p:graphicFrame>
      <p:pic>
        <p:nvPicPr>
          <p:cNvPr id="8" name="Picture 4">
            <a:extLst>
              <a:ext uri="{FF2B5EF4-FFF2-40B4-BE49-F238E27FC236}">
                <a16:creationId xmlns:a16="http://schemas.microsoft.com/office/drawing/2014/main" id="{B27FB5E2-4E76-48AE-A43E-76DA0F066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741" y="1283199"/>
            <a:ext cx="4055473" cy="2770458"/>
          </a:xfrm>
          <a:prstGeom prst="rect">
            <a:avLst/>
          </a:prstGeom>
          <a:noFill/>
          <a:ln w="9525">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6">
            <a:extLst>
              <a:ext uri="{FF2B5EF4-FFF2-40B4-BE49-F238E27FC236}">
                <a16:creationId xmlns:a16="http://schemas.microsoft.com/office/drawing/2014/main" id="{5C9F5C37-5585-4CCE-9174-CD6F2FD1E8E2}"/>
              </a:ext>
            </a:extLst>
          </p:cNvPr>
          <p:cNvSpPr txBox="1">
            <a:spLocks noChangeArrowheads="1"/>
          </p:cNvSpPr>
          <p:nvPr/>
        </p:nvSpPr>
        <p:spPr bwMode="auto">
          <a:xfrm>
            <a:off x="7305186" y="4189572"/>
            <a:ext cx="3961409" cy="1350749"/>
          </a:xfrm>
          <a:prstGeom prst="rect">
            <a:avLst/>
          </a:prstGeom>
          <a:solidFill>
            <a:schemeClr val="bg1"/>
          </a:solidFill>
          <a:ln w="9525">
            <a:solidFill>
              <a:srgbClr val="0000CC"/>
            </a:solidFill>
            <a:round/>
            <a:headEnd/>
            <a:tailEnd/>
          </a:ln>
          <a:effec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Arial" panose="020B0604020202020204" pitchFamily="34" charset="0"/>
              </a:defRPr>
            </a:lvl9pPr>
          </a:lstStyle>
          <a:p>
            <a:pPr algn="ctr"/>
            <a:r>
              <a:rPr lang="en-US" altLang="en-US" b="1" dirty="0">
                <a:solidFill>
                  <a:srgbClr val="FF0000"/>
                </a:solidFill>
              </a:rPr>
              <a:t>ICON-7km vs. COSMO-7km  /  </a:t>
            </a:r>
            <a:r>
              <a:rPr lang="en-US" altLang="en-US" b="1" dirty="0" err="1">
                <a:solidFill>
                  <a:srgbClr val="FF0000"/>
                </a:solidFill>
              </a:rPr>
              <a:t>Decembrie</a:t>
            </a:r>
            <a:r>
              <a:rPr lang="en-US" altLang="en-US" b="1" dirty="0">
                <a:solidFill>
                  <a:srgbClr val="FF0000"/>
                </a:solidFill>
              </a:rPr>
              <a:t> 2019</a:t>
            </a:r>
          </a:p>
          <a:p>
            <a:pPr algn="ctr"/>
            <a:endParaRPr lang="en-US" altLang="en-US" b="1" dirty="0">
              <a:solidFill>
                <a:srgbClr val="FF0000"/>
              </a:solidFill>
            </a:endParaRPr>
          </a:p>
          <a:p>
            <a:pPr algn="ctr"/>
            <a:r>
              <a:rPr lang="en-US" altLang="en-US" b="1" dirty="0">
                <a:solidFill>
                  <a:srgbClr val="FF0000"/>
                </a:solidFill>
              </a:rPr>
              <a:t>OPERATIONAL</a:t>
            </a:r>
          </a:p>
        </p:txBody>
      </p:sp>
      <p:sp>
        <p:nvSpPr>
          <p:cNvPr id="11" name="Oval 10">
            <a:extLst>
              <a:ext uri="{FF2B5EF4-FFF2-40B4-BE49-F238E27FC236}">
                <a16:creationId xmlns:a16="http://schemas.microsoft.com/office/drawing/2014/main" id="{3AA2337D-B32F-4713-96FD-6EAD9D461288}"/>
              </a:ext>
            </a:extLst>
          </p:cNvPr>
          <p:cNvSpPr/>
          <p:nvPr/>
        </p:nvSpPr>
        <p:spPr>
          <a:xfrm>
            <a:off x="4922580" y="2059484"/>
            <a:ext cx="1325218" cy="5534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47687B-BEAE-4820-8C43-4E306609680C}"/>
              </a:ext>
            </a:extLst>
          </p:cNvPr>
          <p:cNvSpPr/>
          <p:nvPr/>
        </p:nvSpPr>
        <p:spPr>
          <a:xfrm>
            <a:off x="4922580" y="3792759"/>
            <a:ext cx="1325218" cy="5534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21A1A85-F011-4C77-A72F-AF0FA6E816E8}"/>
              </a:ext>
            </a:extLst>
          </p:cNvPr>
          <p:cNvSpPr/>
          <p:nvPr/>
        </p:nvSpPr>
        <p:spPr>
          <a:xfrm>
            <a:off x="4906437" y="4511612"/>
            <a:ext cx="1325218" cy="5534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8">
            <a:extLst>
              <a:ext uri="{FF2B5EF4-FFF2-40B4-BE49-F238E27FC236}">
                <a16:creationId xmlns:a16="http://schemas.microsoft.com/office/drawing/2014/main" id="{4E0F0983-5AB7-46F9-BA66-5C1E2D3B2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835" y="238860"/>
            <a:ext cx="7366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7">
            <a:extLst>
              <a:ext uri="{FF2B5EF4-FFF2-40B4-BE49-F238E27FC236}">
                <a16:creationId xmlns:a16="http://schemas.microsoft.com/office/drawing/2014/main" id="{ED84E08A-6B3E-4848-942A-D17C39EA182C}"/>
              </a:ext>
            </a:extLst>
          </p:cNvPr>
          <p:cNvGraphicFramePr>
            <a:graphicFrameLocks noChangeAspect="1"/>
          </p:cNvGraphicFramePr>
          <p:nvPr>
            <p:extLst>
              <p:ext uri="{D42A27DB-BD31-4B8C-83A1-F6EECF244321}">
                <p14:modId xmlns:p14="http://schemas.microsoft.com/office/powerpoint/2010/main" val="2337929334"/>
              </p:ext>
            </p:extLst>
          </p:nvPr>
        </p:nvGraphicFramePr>
        <p:xfrm>
          <a:off x="3179199" y="156955"/>
          <a:ext cx="893763" cy="893763"/>
        </p:xfrm>
        <a:graphic>
          <a:graphicData uri="http://schemas.openxmlformats.org/presentationml/2006/ole">
            <mc:AlternateContent xmlns:mc="http://schemas.openxmlformats.org/markup-compatibility/2006">
              <mc:Choice xmlns:v="urn:schemas-microsoft-com:vml" Requires="v">
                <p:oleObj spid="_x0000_s37908" name="Acrobat Document" r:id="rId5" imgW="2881440" imgH="2882880" progId="AcroExch.Document.DC">
                  <p:embed/>
                </p:oleObj>
              </mc:Choice>
              <mc:Fallback>
                <p:oleObj name="Acrobat Document" r:id="rId5" imgW="2881440" imgH="2882880" progId="AcroExch.Document.DC">
                  <p:embed/>
                  <p:pic>
                    <p:nvPicPr>
                      <p:cNvPr id="50180" name="Object 7">
                        <a:extLst>
                          <a:ext uri="{FF2B5EF4-FFF2-40B4-BE49-F238E27FC236}">
                            <a16:creationId xmlns:a16="http://schemas.microsoft.com/office/drawing/2014/main" id="{2AD5199E-7B8C-4E6A-93ED-5EA7C74B30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199" y="156955"/>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0">
            <a:extLst>
              <a:ext uri="{FF2B5EF4-FFF2-40B4-BE49-F238E27FC236}">
                <a16:creationId xmlns:a16="http://schemas.microsoft.com/office/drawing/2014/main" id="{B22F8475-FAB1-4B71-908C-EEAF82219DDA}"/>
              </a:ext>
            </a:extLst>
          </p:cNvPr>
          <p:cNvGraphicFramePr>
            <a:graphicFrameLocks noChangeAspect="1"/>
          </p:cNvGraphicFramePr>
          <p:nvPr>
            <p:extLst>
              <p:ext uri="{D42A27DB-BD31-4B8C-83A1-F6EECF244321}">
                <p14:modId xmlns:p14="http://schemas.microsoft.com/office/powerpoint/2010/main" val="1619784600"/>
              </p:ext>
            </p:extLst>
          </p:nvPr>
        </p:nvGraphicFramePr>
        <p:xfrm>
          <a:off x="7462838" y="239817"/>
          <a:ext cx="762000" cy="762000"/>
        </p:xfrm>
        <a:graphic>
          <a:graphicData uri="http://schemas.openxmlformats.org/presentationml/2006/ole">
            <mc:AlternateContent xmlns:mc="http://schemas.openxmlformats.org/markup-compatibility/2006">
              <mc:Choice xmlns:v="urn:schemas-microsoft-com:vml" Requires="v">
                <p:oleObj spid="_x0000_s37909" name="Acrobat Document" r:id="rId7" imgW="2881440" imgH="2882880" progId="AcroExch.Document.DC">
                  <p:embed/>
                </p:oleObj>
              </mc:Choice>
              <mc:Fallback>
                <p:oleObj name="Acrobat Document" r:id="rId7" imgW="2881440" imgH="2882880" progId="AcroExch.Document.DC">
                  <p:embed/>
                  <p:pic>
                    <p:nvPicPr>
                      <p:cNvPr id="50181" name="Object 10">
                        <a:extLst>
                          <a:ext uri="{FF2B5EF4-FFF2-40B4-BE49-F238E27FC236}">
                            <a16:creationId xmlns:a16="http://schemas.microsoft.com/office/drawing/2014/main" id="{50F79743-4E8A-484D-936B-631C640370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838" y="239817"/>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52959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918777" y="1116579"/>
            <a:ext cx="10220278" cy="826869"/>
          </a:xfrm>
        </p:spPr>
        <p:txBody>
          <a:bodyPr/>
          <a:lstStyle/>
          <a:p>
            <a:pPr algn="ctr"/>
            <a:r>
              <a:rPr lang="en-US" sz="1600" cap="all" dirty="0">
                <a:solidFill>
                  <a:schemeClr val="accent2">
                    <a:lumMod val="75000"/>
                  </a:schemeClr>
                </a:solidFill>
              </a:rPr>
              <a:t>III. </a:t>
            </a:r>
            <a:r>
              <a:rPr lang="en-US" sz="1600" b="1" cap="all" dirty="0" err="1">
                <a:solidFill>
                  <a:schemeClr val="accent2">
                    <a:lumMod val="75000"/>
                  </a:schemeClr>
                </a:solidFill>
              </a:rPr>
              <a:t>Asistenta</a:t>
            </a:r>
            <a:r>
              <a:rPr lang="en-US" sz="1600" b="1" cap="all" dirty="0">
                <a:solidFill>
                  <a:schemeClr val="accent2">
                    <a:lumMod val="75000"/>
                  </a:schemeClr>
                </a:solidFill>
              </a:rPr>
              <a:t> </a:t>
            </a:r>
            <a:r>
              <a:rPr lang="en-US" sz="1600" b="1" cap="all" dirty="0" err="1">
                <a:solidFill>
                  <a:schemeClr val="accent2">
                    <a:lumMod val="75000"/>
                  </a:schemeClr>
                </a:solidFill>
              </a:rPr>
              <a:t>tehnica</a:t>
            </a:r>
            <a:r>
              <a:rPr lang="en-US" sz="1600" b="1" cap="all" dirty="0">
                <a:solidFill>
                  <a:schemeClr val="accent2">
                    <a:lumMod val="75000"/>
                  </a:schemeClr>
                </a:solidFill>
              </a:rPr>
              <a:t> pentru pregatirea </a:t>
            </a:r>
            <a:r>
              <a:rPr lang="en-US" sz="1600" b="1" cap="all" dirty="0" err="1">
                <a:solidFill>
                  <a:schemeClr val="accent2">
                    <a:lumMod val="75000"/>
                  </a:schemeClr>
                </a:solidFill>
              </a:rPr>
              <a:t>Aplicatiei</a:t>
            </a:r>
            <a:r>
              <a:rPr lang="en-US" sz="1600" b="1" cap="all" dirty="0">
                <a:solidFill>
                  <a:schemeClr val="accent2">
                    <a:lumMod val="75000"/>
                  </a:schemeClr>
                </a:solidFill>
              </a:rPr>
              <a:t> de </a:t>
            </a:r>
            <a:r>
              <a:rPr lang="en-US" sz="1600" b="1" cap="all" dirty="0" err="1">
                <a:solidFill>
                  <a:schemeClr val="accent2">
                    <a:lumMod val="75000"/>
                  </a:schemeClr>
                </a:solidFill>
              </a:rPr>
              <a:t>Finantare</a:t>
            </a:r>
            <a:r>
              <a:rPr lang="en-US" sz="1600" b="1" cap="all" dirty="0">
                <a:solidFill>
                  <a:schemeClr val="accent2">
                    <a:lumMod val="75000"/>
                  </a:schemeClr>
                </a:solidFill>
              </a:rPr>
              <a:t> si a </a:t>
            </a:r>
            <a:r>
              <a:rPr lang="en-US" sz="1600" b="1" cap="all" dirty="0" err="1">
                <a:solidFill>
                  <a:schemeClr val="accent2">
                    <a:lumMod val="75000"/>
                  </a:schemeClr>
                </a:solidFill>
              </a:rPr>
              <a:t>documentatiilor</a:t>
            </a:r>
            <a:r>
              <a:rPr lang="en-US" sz="1600" b="1" cap="all" dirty="0">
                <a:solidFill>
                  <a:schemeClr val="accent2">
                    <a:lumMod val="75000"/>
                  </a:schemeClr>
                </a:solidFill>
              </a:rPr>
              <a:t> de </a:t>
            </a:r>
            <a:r>
              <a:rPr lang="en-US" sz="1600" b="1" cap="all" dirty="0" err="1">
                <a:solidFill>
                  <a:schemeClr val="accent2">
                    <a:lumMod val="75000"/>
                  </a:schemeClr>
                </a:solidFill>
              </a:rPr>
              <a:t>atribuire</a:t>
            </a:r>
            <a:r>
              <a:rPr lang="en-US" sz="1600" b="1" cap="all" dirty="0">
                <a:solidFill>
                  <a:schemeClr val="accent2">
                    <a:lumMod val="75000"/>
                  </a:schemeClr>
                </a:solidFill>
              </a:rPr>
              <a:t> pentru </a:t>
            </a:r>
            <a:r>
              <a:rPr lang="en-US" sz="1600" b="1" cap="all" dirty="0" err="1">
                <a:solidFill>
                  <a:schemeClr val="accent2">
                    <a:lumMod val="75000"/>
                  </a:schemeClr>
                </a:solidFill>
              </a:rPr>
              <a:t>Proiectul</a:t>
            </a:r>
            <a:r>
              <a:rPr lang="en-US" sz="1600" b="1" cap="all" dirty="0">
                <a:solidFill>
                  <a:schemeClr val="accent2">
                    <a:lumMod val="75000"/>
                  </a:schemeClr>
                </a:solidFill>
              </a:rPr>
              <a:t> INFRAMETEO, POIM 2014-2020 / </a:t>
            </a:r>
            <a:r>
              <a:rPr lang="en-US" sz="1600" b="1" cap="all" dirty="0">
                <a:solidFill>
                  <a:srgbClr val="FF0000"/>
                </a:solidFill>
              </a:rPr>
              <a:t>IN </a:t>
            </a:r>
            <a:r>
              <a:rPr lang="en-US" sz="1600" b="1" cap="all" dirty="0" err="1">
                <a:solidFill>
                  <a:srgbClr val="FF0000"/>
                </a:solidFill>
              </a:rPr>
              <a:t>evaluare</a:t>
            </a:r>
            <a:endParaRPr lang="en-US" sz="1600" b="1" cap="all" dirty="0">
              <a:solidFill>
                <a:schemeClr val="accent2">
                  <a:lumMod val="75000"/>
                </a:schemeClr>
              </a:solidFill>
            </a:endParaRP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184726" y="2249074"/>
            <a:ext cx="9003323" cy="4360193"/>
          </a:xfrm>
          <a:ln>
            <a:solidFill>
              <a:schemeClr val="tx1"/>
            </a:solidFill>
          </a:ln>
        </p:spPr>
        <p:txBody>
          <a:bodyPr>
            <a:normAutofit fontScale="25000" lnSpcReduction="20000"/>
          </a:bodyPr>
          <a:lstStyle/>
          <a:p>
            <a:pPr marL="285750" indent="-285750" algn="just">
              <a:spcBef>
                <a:spcPts val="0"/>
              </a:spcBef>
              <a:buFont typeface="Wingdings" panose="05000000000000000000" pitchFamily="2" charset="2"/>
              <a:buChar char="Ø"/>
            </a:pPr>
            <a:r>
              <a:rPr lang="en-US" sz="5600" b="1" dirty="0" err="1">
                <a:solidFill>
                  <a:srgbClr val="0070C0"/>
                </a:solidFill>
              </a:rPr>
              <a:t>Obiectivul</a:t>
            </a:r>
            <a:r>
              <a:rPr lang="en-US" sz="5600" b="1" dirty="0">
                <a:solidFill>
                  <a:srgbClr val="0070C0"/>
                </a:solidFill>
              </a:rPr>
              <a:t> general: </a:t>
            </a:r>
            <a:r>
              <a:rPr lang="ro-RO" sz="5600" b="1" dirty="0">
                <a:solidFill>
                  <a:srgbClr val="002060"/>
                </a:solidFill>
              </a:rPr>
              <a:t>pregătirea aplicației de finanțare și a documentațiilor de atribuire pentru proiectul de investiții </a:t>
            </a:r>
            <a:r>
              <a:rPr lang="en-US" sz="5600" b="1" dirty="0">
                <a:solidFill>
                  <a:srgbClr val="002060"/>
                </a:solidFill>
              </a:rPr>
              <a:t>“</a:t>
            </a:r>
            <a:r>
              <a:rPr lang="ro-RO" sz="5600" b="1" dirty="0">
                <a:solidFill>
                  <a:srgbClr val="002060"/>
                </a:solidFill>
              </a:rPr>
              <a:t>Modernizarea infrastructurii de monitorizare şi avertizare a fenomenelor hidro-meteorologice severe în vederea asigurării protecţiei vieţii şi a bunurilor materiale</a:t>
            </a:r>
            <a:r>
              <a:rPr lang="en-US" sz="5600" b="1" dirty="0">
                <a:solidFill>
                  <a:srgbClr val="002060"/>
                </a:solidFill>
              </a:rPr>
              <a:t> </a:t>
            </a:r>
            <a:r>
              <a:rPr lang="ro-RO" sz="5600" b="1" dirty="0">
                <a:solidFill>
                  <a:srgbClr val="002060"/>
                </a:solidFill>
              </a:rPr>
              <a:t>INFRAMETEO</a:t>
            </a:r>
            <a:r>
              <a:rPr lang="en-US" sz="5600" b="1" dirty="0">
                <a:solidFill>
                  <a:srgbClr val="002060"/>
                </a:solidFill>
              </a:rPr>
              <a:t>”, </a:t>
            </a:r>
            <a:r>
              <a:rPr lang="ro-RO" sz="5600" b="1" dirty="0">
                <a:solidFill>
                  <a:srgbClr val="002060"/>
                </a:solidFill>
              </a:rPr>
              <a:t> în vederea obținerii finanțării din fondurile europene.</a:t>
            </a:r>
            <a:endParaRPr lang="en-US" sz="5600" b="1" dirty="0">
              <a:solidFill>
                <a:srgbClr val="002060"/>
              </a:solidFill>
            </a:endParaRPr>
          </a:p>
          <a:p>
            <a:pPr algn="just">
              <a:spcBef>
                <a:spcPts val="0"/>
              </a:spcBef>
            </a:pPr>
            <a:endParaRPr lang="en-US" sz="5600" b="1" dirty="0">
              <a:solidFill>
                <a:schemeClr val="tx2"/>
              </a:solidFill>
            </a:endParaRPr>
          </a:p>
          <a:p>
            <a:pPr marL="285750" indent="-285750" algn="just">
              <a:spcBef>
                <a:spcPts val="0"/>
              </a:spcBef>
              <a:buFont typeface="Wingdings" panose="05000000000000000000" pitchFamily="2" charset="2"/>
              <a:buChar char="Ø"/>
            </a:pPr>
            <a:r>
              <a:rPr lang="en-US" sz="5600" b="1" dirty="0" err="1">
                <a:solidFill>
                  <a:srgbClr val="0070C0"/>
                </a:solidFill>
              </a:rPr>
              <a:t>Obiective</a:t>
            </a:r>
            <a:r>
              <a:rPr lang="en-US" sz="5600" b="1" dirty="0">
                <a:solidFill>
                  <a:srgbClr val="0070C0"/>
                </a:solidFill>
              </a:rPr>
              <a:t> </a:t>
            </a:r>
            <a:r>
              <a:rPr lang="en-US" sz="5600" b="1" dirty="0" err="1">
                <a:solidFill>
                  <a:srgbClr val="0070C0"/>
                </a:solidFill>
              </a:rPr>
              <a:t>specifice</a:t>
            </a:r>
            <a:r>
              <a:rPr lang="en-US" sz="5600" b="1" dirty="0">
                <a:solidFill>
                  <a:srgbClr val="0070C0"/>
                </a:solidFill>
              </a:rPr>
              <a:t>:</a:t>
            </a:r>
            <a:endParaRPr lang="en-US" sz="5600" b="1" dirty="0">
              <a:solidFill>
                <a:schemeClr val="tx2"/>
              </a:solidFill>
            </a:endParaRPr>
          </a:p>
          <a:p>
            <a:pPr algn="just"/>
            <a:r>
              <a:rPr lang="en-US" sz="1400" b="1" dirty="0">
                <a:solidFill>
                  <a:schemeClr val="tx2"/>
                </a:solidFill>
              </a:rPr>
              <a:t>	</a:t>
            </a:r>
            <a:r>
              <a:rPr lang="en-US" sz="4300" dirty="0">
                <a:solidFill>
                  <a:srgbClr val="002060"/>
                </a:solidFill>
              </a:rPr>
              <a:t>- </a:t>
            </a:r>
            <a:r>
              <a:rPr lang="gsw-FR" sz="4300" dirty="0">
                <a:solidFill>
                  <a:srgbClr val="002060"/>
                </a:solidFill>
              </a:rPr>
              <a:t>Elaborarea documentatiei necesare pentru dezvoltarea sistemului național de monitorizare și avertizare a fenomenelor meteorologice periculoase pentru asigurarea protecției vieții și a bunurilor materiale prin modernizarea: rețelei de radare meteorologice, a </a:t>
            </a:r>
            <a:r>
              <a:rPr lang="ro-RO" sz="4300" dirty="0">
                <a:solidFill>
                  <a:srgbClr val="002060"/>
                </a:solidFill>
              </a:rPr>
              <a:t>rețelei de detecție a fulgerelor, a infrastructurii de comunicații și imbunătătirea performanțelor sistemului informatic al ANM, a rețelei naționale de stații meteorologice automate, precum si prin implementrea unui sistem de recepție, prelucrare, vizualizare, arhivare și diseminare a datelor de la sateliții meteorologici si a unui sistem de recepţie, prelucrare, arhivare şi diseminare a datelor de la sateliţii Copernicus Sentinel-1, Sentinel-2 şi Sentinel-3 capabil să asigure înregistrări ale zonelor afectate de dezastre sau situații de criză pe teritoriul național.</a:t>
            </a:r>
            <a:r>
              <a:rPr lang="en-US" sz="4300" dirty="0">
                <a:solidFill>
                  <a:srgbClr val="002060"/>
                </a:solidFill>
              </a:rPr>
              <a:t> </a:t>
            </a:r>
            <a:r>
              <a:rPr lang="ro-RO" sz="4300" dirty="0">
                <a:solidFill>
                  <a:srgbClr val="002060"/>
                </a:solidFill>
              </a:rPr>
              <a:t>Sistemul modernizat va permite imbunattire performantelor activitatilor  de monitorizare și prevenție a fenomenelor meteorologice periculoase, inclusiv precipitațiile abundente generatoare de viituri rapide sau inundații la nivel regional/local.</a:t>
            </a:r>
            <a:endParaRPr lang="en-US" sz="4300" dirty="0">
              <a:solidFill>
                <a:srgbClr val="002060"/>
              </a:solidFill>
            </a:endParaRPr>
          </a:p>
          <a:p>
            <a:pPr algn="just"/>
            <a:r>
              <a:rPr lang="en-US" sz="4300" dirty="0">
                <a:solidFill>
                  <a:srgbClr val="002060"/>
                </a:solidFill>
              </a:rPr>
              <a:t>	- </a:t>
            </a:r>
            <a:r>
              <a:rPr lang="ro-RO" sz="4300" dirty="0">
                <a:solidFill>
                  <a:srgbClr val="002060"/>
                </a:solidFill>
              </a:rPr>
              <a:t>Elaborarea documentatiei tehnice pentru înfiinţarea Centrului Agrometeorologic pentru Regiunea VI - Europa din cadul Organizaţiei Meteorologice Mondiale (OMM) va contribui la determinarea impactului vremii și climei asupra sistemelor agricole existente și viitoare, precum și definirea acțiunilor necesare pentru asigurarea sustenabilității pe termen lung a sistemelor agricole în Europa. Centrul Agrometeorologic European va permite consolidarea cooperării regionale și a capacităților naționale pentru activitățile de agrometeorologie și pentru schimbul de produse și tehnologii agrometeorologice dezvoltate de diferite centre globale de excelență în agrometeorologie și cercetări aprofundate pentru înțelegerea impactului schimbărilor climatice, incluzând efectele datorate fenomenelor meteorologice extreme asupra sistemului atmosferă-sol-plantă, cu impact asupra producțiilor agricole.</a:t>
            </a:r>
            <a:endParaRPr lang="en-US" sz="4300" dirty="0">
              <a:solidFill>
                <a:srgbClr val="002060"/>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a:p>
            <a:pPr marL="285750" indent="-285750" algn="just">
              <a:spcBef>
                <a:spcPts val="0"/>
              </a:spcBef>
              <a:buFont typeface="Wingdings" panose="05000000000000000000" pitchFamily="2" charset="2"/>
              <a:buChar char="Ø"/>
            </a:pPr>
            <a:r>
              <a:rPr lang="en-US" sz="7200" b="1" dirty="0" err="1">
                <a:solidFill>
                  <a:srgbClr val="0070C0"/>
                </a:solidFill>
              </a:rPr>
              <a:t>Valoarea</a:t>
            </a:r>
            <a:r>
              <a:rPr lang="en-US" sz="7200" b="1" dirty="0">
                <a:solidFill>
                  <a:srgbClr val="0070C0"/>
                </a:solidFill>
              </a:rPr>
              <a:t> </a:t>
            </a:r>
            <a:r>
              <a:rPr lang="en-US" sz="7200" b="1" dirty="0" err="1">
                <a:solidFill>
                  <a:srgbClr val="0070C0"/>
                </a:solidFill>
              </a:rPr>
              <a:t>totala</a:t>
            </a:r>
            <a:r>
              <a:rPr lang="en-US" sz="7200" b="1" dirty="0">
                <a:solidFill>
                  <a:srgbClr val="0070C0"/>
                </a:solidFill>
              </a:rPr>
              <a:t>: </a:t>
            </a:r>
            <a:r>
              <a:rPr lang="en-US" sz="7200" b="1" u="sng" dirty="0">
                <a:solidFill>
                  <a:srgbClr val="7030A0"/>
                </a:solidFill>
              </a:rPr>
              <a:t>6.930.620 lei </a:t>
            </a:r>
          </a:p>
          <a:p>
            <a:pPr algn="just">
              <a:spcBef>
                <a:spcPts val="0"/>
              </a:spcBef>
            </a:pPr>
            <a:endParaRPr lang="en-US" sz="7200" b="1" dirty="0">
              <a:solidFill>
                <a:schemeClr val="tx2"/>
              </a:solidFill>
            </a:endParaRPr>
          </a:p>
          <a:p>
            <a:pPr marL="285750" indent="-285750" algn="just">
              <a:spcBef>
                <a:spcPts val="0"/>
              </a:spcBef>
              <a:buFont typeface="Wingdings" panose="05000000000000000000" pitchFamily="2" charset="2"/>
              <a:buChar char="Ø"/>
            </a:pPr>
            <a:r>
              <a:rPr lang="en-US" sz="7200" b="1" dirty="0" err="1">
                <a:solidFill>
                  <a:srgbClr val="0070C0"/>
                </a:solidFill>
              </a:rPr>
              <a:t>Perioada</a:t>
            </a:r>
            <a:r>
              <a:rPr lang="en-US" sz="7200" b="1" dirty="0">
                <a:solidFill>
                  <a:srgbClr val="0070C0"/>
                </a:solidFill>
              </a:rPr>
              <a:t> de </a:t>
            </a:r>
            <a:r>
              <a:rPr lang="en-US" sz="7200" b="1" dirty="0" err="1">
                <a:solidFill>
                  <a:srgbClr val="0070C0"/>
                </a:solidFill>
              </a:rPr>
              <a:t>implementare</a:t>
            </a:r>
            <a:r>
              <a:rPr lang="en-US" sz="7200" b="1" dirty="0">
                <a:solidFill>
                  <a:srgbClr val="0070C0"/>
                </a:solidFill>
              </a:rPr>
              <a:t>: </a:t>
            </a:r>
            <a:r>
              <a:rPr lang="en-US" sz="7200" b="1" dirty="0">
                <a:solidFill>
                  <a:schemeClr val="tx2"/>
                </a:solidFill>
              </a:rPr>
              <a:t>31 </a:t>
            </a:r>
            <a:r>
              <a:rPr lang="en-US" sz="7200" b="1" dirty="0" err="1">
                <a:solidFill>
                  <a:schemeClr val="tx2"/>
                </a:solidFill>
              </a:rPr>
              <a:t>luni</a:t>
            </a:r>
            <a:endParaRPr lang="en-US" sz="7200" b="1" dirty="0">
              <a:solidFill>
                <a:schemeClr val="tx2"/>
              </a:solidFill>
            </a:endParaRPr>
          </a:p>
          <a:p>
            <a:pPr algn="just">
              <a:spcBef>
                <a:spcPts val="0"/>
              </a:spcBef>
            </a:pPr>
            <a:endParaRPr lang="en-US" sz="7200" b="1" dirty="0">
              <a:solidFill>
                <a:schemeClr val="tx2"/>
              </a:solidFill>
            </a:endParaRPr>
          </a:p>
          <a:p>
            <a:pPr algn="just">
              <a:spcBef>
                <a:spcPts val="0"/>
              </a:spcBef>
            </a:pPr>
            <a:endParaRPr lang="en-US" sz="1400" b="1" cap="all" dirty="0">
              <a:solidFill>
                <a:schemeClr val="tx2"/>
              </a:solidFill>
            </a:endParaRPr>
          </a:p>
          <a:p>
            <a:pPr algn="l"/>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522788228"/>
              </p:ext>
            </p:extLst>
          </p:nvPr>
        </p:nvGraphicFramePr>
        <p:xfrm>
          <a:off x="2733165" y="-82652"/>
          <a:ext cx="1190625" cy="1190625"/>
        </p:xfrm>
        <a:graphic>
          <a:graphicData uri="http://schemas.openxmlformats.org/presentationml/2006/ole">
            <mc:AlternateContent xmlns:mc="http://schemas.openxmlformats.org/markup-compatibility/2006">
              <mc:Choice xmlns:v="urn:schemas-microsoft-com:vml" Requires="v">
                <p:oleObj spid="_x0000_s5385"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165" y="-82652"/>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1113" y="63042"/>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3882026301"/>
              </p:ext>
            </p:extLst>
          </p:nvPr>
        </p:nvGraphicFramePr>
        <p:xfrm>
          <a:off x="6855727" y="-8857"/>
          <a:ext cx="1209675" cy="1209675"/>
        </p:xfrm>
        <a:graphic>
          <a:graphicData uri="http://schemas.openxmlformats.org/presentationml/2006/ole">
            <mc:AlternateContent xmlns:mc="http://schemas.openxmlformats.org/markup-compatibility/2006">
              <mc:Choice xmlns:v="urn:schemas-microsoft-com:vml" Requires="v">
                <p:oleObj spid="_x0000_s5386"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5727" y="-8857"/>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10455477" y="6179966"/>
            <a:ext cx="513715" cy="493395"/>
          </a:xfrm>
          <a:prstGeom prst="rect">
            <a:avLst/>
          </a:prstGeom>
        </p:spPr>
      </p:pic>
      <p:sp>
        <p:nvSpPr>
          <p:cNvPr id="13" name="Subtitle 2">
            <a:extLst>
              <a:ext uri="{FF2B5EF4-FFF2-40B4-BE49-F238E27FC236}">
                <a16:creationId xmlns:a16="http://schemas.microsoft.com/office/drawing/2014/main" id="{1F1BED79-7D40-463C-95BD-C4664562D5A7}"/>
              </a:ext>
            </a:extLst>
          </p:cNvPr>
          <p:cNvSpPr txBox="1">
            <a:spLocks/>
          </p:cNvSpPr>
          <p:nvPr/>
        </p:nvSpPr>
        <p:spPr>
          <a:xfrm>
            <a:off x="9259910" y="2280408"/>
            <a:ext cx="2904850" cy="3686177"/>
          </a:xfrm>
          <a:prstGeom prst="rect">
            <a:avLst/>
          </a:prstGeom>
          <a:solidFill>
            <a:schemeClr val="bg1"/>
          </a:solidFill>
          <a:ln>
            <a:solidFill>
              <a:schemeClr val="tx1"/>
            </a:solidFill>
          </a:ln>
        </p:spPr>
        <p:txBody>
          <a:bodyPr vert="horz" lIns="91440" tIns="45720" rIns="91440" bIns="45720" rtlCol="0" anchor="t">
            <a:normAutofit fontScale="550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just">
              <a:spcBef>
                <a:spcPts val="0"/>
              </a:spcBef>
            </a:pPr>
            <a:r>
              <a:rPr lang="en-US" sz="1900" b="1" dirty="0" err="1">
                <a:solidFill>
                  <a:schemeClr val="accent2"/>
                </a:solidFill>
              </a:rPr>
              <a:t>Rezultate</a:t>
            </a:r>
            <a:r>
              <a:rPr lang="en-US" sz="1900" b="1" dirty="0">
                <a:solidFill>
                  <a:schemeClr val="accent2"/>
                </a:solidFill>
              </a:rPr>
              <a:t> </a:t>
            </a:r>
            <a:r>
              <a:rPr lang="en-US" sz="1900" b="1" dirty="0" err="1">
                <a:solidFill>
                  <a:schemeClr val="accent2"/>
                </a:solidFill>
              </a:rPr>
              <a:t>asteptate</a:t>
            </a:r>
            <a:endParaRPr lang="en-US" sz="1900" b="1" dirty="0">
              <a:solidFill>
                <a:schemeClr val="accent2"/>
              </a:solidFill>
            </a:endParaRPr>
          </a:p>
          <a:p>
            <a:pPr algn="just">
              <a:spcBef>
                <a:spcPts val="0"/>
              </a:spcBef>
            </a:pPr>
            <a:endParaRPr lang="en-US" sz="1900" dirty="0">
              <a:solidFill>
                <a:schemeClr val="accent2"/>
              </a:solidFill>
            </a:endParaRPr>
          </a:p>
          <a:p>
            <a:pPr algn="just">
              <a:spcBef>
                <a:spcPts val="0"/>
              </a:spcBef>
            </a:pPr>
            <a:r>
              <a:rPr lang="en-US" sz="1900" b="1" dirty="0">
                <a:solidFill>
                  <a:srgbClr val="002060"/>
                </a:solidFill>
              </a:rPr>
              <a:t>1.</a:t>
            </a:r>
            <a:r>
              <a:rPr lang="ro-RO" sz="1900" b="1" dirty="0">
                <a:solidFill>
                  <a:srgbClr val="002060"/>
                </a:solidFill>
              </a:rPr>
              <a:t>Aplicatie de finantare elaborata si aprobata</a:t>
            </a:r>
            <a:endParaRPr lang="en-US" sz="1900" b="1" dirty="0">
              <a:solidFill>
                <a:srgbClr val="002060"/>
              </a:solidFill>
            </a:endParaRPr>
          </a:p>
          <a:p>
            <a:pPr algn="just">
              <a:spcBef>
                <a:spcPts val="0"/>
              </a:spcBef>
            </a:pPr>
            <a:r>
              <a:rPr lang="ro-RO" sz="1900" dirty="0">
                <a:solidFill>
                  <a:srgbClr val="002060"/>
                </a:solidFill>
              </a:rPr>
              <a:t>- studii la faza SF elaborate: studii topografice, geotehnice, alte studii de specialitate necesare.</a:t>
            </a:r>
            <a:endParaRPr lang="en-US" sz="1900" dirty="0">
              <a:solidFill>
                <a:srgbClr val="002060"/>
              </a:solidFill>
            </a:endParaRPr>
          </a:p>
          <a:p>
            <a:pPr algn="just">
              <a:spcBef>
                <a:spcPts val="0"/>
              </a:spcBef>
            </a:pPr>
            <a:r>
              <a:rPr lang="ro-RO" sz="1900" dirty="0">
                <a:solidFill>
                  <a:srgbClr val="002060"/>
                </a:solidFill>
              </a:rPr>
              <a:t>- studiu de fezabilitate complet din punct de vedere tehnic, elaborat  şi aprobat, care include şi analiza cost-beneficiu, analiza instituţională, certificate de urbanism la nivel de judeţ.</a:t>
            </a:r>
            <a:endParaRPr lang="en-US" sz="1900" dirty="0">
              <a:solidFill>
                <a:srgbClr val="002060"/>
              </a:solidFill>
            </a:endParaRPr>
          </a:p>
          <a:p>
            <a:pPr algn="just">
              <a:spcBef>
                <a:spcPts val="0"/>
              </a:spcBef>
            </a:pPr>
            <a:r>
              <a:rPr lang="en-US" sz="1900" dirty="0">
                <a:solidFill>
                  <a:srgbClr val="002060"/>
                </a:solidFill>
              </a:rPr>
              <a:t>- </a:t>
            </a:r>
            <a:r>
              <a:rPr lang="ro-RO" sz="1900" dirty="0">
                <a:solidFill>
                  <a:srgbClr val="002060"/>
                </a:solidFill>
              </a:rPr>
              <a:t>documentatie necesara pentru emiterea actului normativ de aprobare a indicatorilor tehnico-economici</a:t>
            </a:r>
            <a:endParaRPr lang="en-US" sz="1900" dirty="0">
              <a:solidFill>
                <a:srgbClr val="002060"/>
              </a:solidFill>
            </a:endParaRPr>
          </a:p>
          <a:p>
            <a:pPr algn="just">
              <a:spcBef>
                <a:spcPts val="0"/>
              </a:spcBef>
            </a:pPr>
            <a:r>
              <a:rPr lang="en-US" sz="1900" b="1" dirty="0">
                <a:solidFill>
                  <a:srgbClr val="002060"/>
                </a:solidFill>
              </a:rPr>
              <a:t>2.</a:t>
            </a:r>
            <a:r>
              <a:rPr lang="ro-RO" sz="1900" b="1" dirty="0">
                <a:solidFill>
                  <a:srgbClr val="002060"/>
                </a:solidFill>
              </a:rPr>
              <a:t>Documentaţie de mediu elaborată şi aprobată la nivelul autoritatii competente pentru protectia mediului</a:t>
            </a:r>
            <a:endParaRPr lang="en-US" sz="1900" b="1" dirty="0">
              <a:solidFill>
                <a:srgbClr val="002060"/>
              </a:solidFill>
            </a:endParaRPr>
          </a:p>
          <a:p>
            <a:pPr algn="just">
              <a:spcBef>
                <a:spcPts val="0"/>
              </a:spcBef>
            </a:pPr>
            <a:r>
              <a:rPr lang="en-US" sz="1900" b="1" dirty="0">
                <a:solidFill>
                  <a:srgbClr val="002060"/>
                </a:solidFill>
              </a:rPr>
              <a:t>3.</a:t>
            </a:r>
            <a:r>
              <a:rPr lang="ro-RO" sz="1900" b="1" dirty="0">
                <a:solidFill>
                  <a:srgbClr val="002060"/>
                </a:solidFill>
              </a:rPr>
              <a:t>Documentaţii de atribuire pentru contracte de servicii, furnizare şi de lucrări elaborate</a:t>
            </a:r>
            <a:endParaRPr lang="en-US" sz="1900" b="1" dirty="0">
              <a:solidFill>
                <a:srgbClr val="002060"/>
              </a:solidFill>
            </a:endParaRPr>
          </a:p>
          <a:p>
            <a:pPr algn="just">
              <a:spcBef>
                <a:spcPts val="0"/>
              </a:spcBef>
            </a:pPr>
            <a:r>
              <a:rPr lang="en-US" sz="1900" b="1" dirty="0">
                <a:solidFill>
                  <a:srgbClr val="002060"/>
                </a:solidFill>
              </a:rPr>
              <a:t>4.</a:t>
            </a:r>
            <a:r>
              <a:rPr lang="ro-RO" sz="1900" b="1" dirty="0">
                <a:solidFill>
                  <a:srgbClr val="002060"/>
                </a:solidFill>
              </a:rPr>
              <a:t>Studiu privind identificarea măsurilor de atenuare a influenţelor negative ca urmare a schimbărilor climatice.</a:t>
            </a:r>
            <a:endParaRPr lang="en-US" sz="1900" b="1" dirty="0">
              <a:solidFill>
                <a:srgbClr val="002060"/>
              </a:solidFill>
            </a:endParaRPr>
          </a:p>
          <a:p>
            <a:pPr algn="just">
              <a:spcBef>
                <a:spcPts val="0"/>
              </a:spcBef>
            </a:pPr>
            <a:r>
              <a:rPr lang="en-US" sz="1900" b="1" dirty="0">
                <a:solidFill>
                  <a:srgbClr val="002060"/>
                </a:solidFill>
              </a:rPr>
              <a:t>5.</a:t>
            </a:r>
            <a:r>
              <a:rPr lang="ro-RO" sz="1900" b="1" dirty="0">
                <a:solidFill>
                  <a:srgbClr val="002060"/>
                </a:solidFill>
              </a:rPr>
              <a:t>13 reuniuni de lucru pentru prezentarea livrabilelor.</a:t>
            </a:r>
            <a:endParaRPr lang="en-US" sz="1900" b="1" dirty="0">
              <a:solidFill>
                <a:srgbClr val="002060"/>
              </a:solidFill>
            </a:endParaRPr>
          </a:p>
          <a:p>
            <a:pPr algn="just">
              <a:spcBef>
                <a:spcPts val="0"/>
              </a:spcBef>
            </a:pPr>
            <a:r>
              <a:rPr lang="en-US" sz="1900" b="1" dirty="0">
                <a:solidFill>
                  <a:srgbClr val="002060"/>
                </a:solidFill>
              </a:rPr>
              <a:t>6.</a:t>
            </a:r>
            <a:r>
              <a:rPr lang="ro-RO" sz="1900" b="1" dirty="0">
                <a:solidFill>
                  <a:srgbClr val="002060"/>
                </a:solidFill>
              </a:rPr>
              <a:t>Raport de sinteza privind activitatea de sprijin în pregatirea aplicatiei de finantare si a documentatiilor de atribuire </a:t>
            </a:r>
            <a:endParaRPr lang="en-US" sz="1900" b="1" cap="all" dirty="0">
              <a:solidFill>
                <a:srgbClr val="002060"/>
              </a:solidFill>
            </a:endParaRPr>
          </a:p>
          <a:p>
            <a:pPr algn="l"/>
            <a:endParaRPr lang="en-US" sz="1400" b="1" dirty="0">
              <a:solidFill>
                <a:schemeClr val="tx2"/>
              </a:solidFill>
            </a:endParaRPr>
          </a:p>
        </p:txBody>
      </p:sp>
    </p:spTree>
    <p:extLst>
      <p:ext uri="{BB962C8B-B14F-4D97-AF65-F5344CB8AC3E}">
        <p14:creationId xmlns:p14="http://schemas.microsoft.com/office/powerpoint/2010/main" val="3493837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1401122" y="1228098"/>
            <a:ext cx="8563505" cy="980444"/>
          </a:xfrm>
        </p:spPr>
        <p:txBody>
          <a:bodyPr/>
          <a:lstStyle/>
          <a:p>
            <a:pPr algn="ctr"/>
            <a:r>
              <a:rPr lang="en-US" sz="1800" b="1" cap="all" dirty="0">
                <a:solidFill>
                  <a:srgbClr val="002060"/>
                </a:solidFill>
                <a:latin typeface="+mn-lt"/>
              </a:rPr>
              <a:t>IV. 	</a:t>
            </a:r>
            <a:r>
              <a:rPr lang="ro-RO" sz="1800" b="1" dirty="0">
                <a:solidFill>
                  <a:srgbClr val="002060"/>
                </a:solidFill>
                <a:latin typeface="+mn-lt"/>
              </a:rPr>
              <a:t>Modernizarea infrastructurii de monitorizare şi avertizare a fenomenelor hidro-meteorologice severe în vederea asigurării protecţiei vieţii şi a bunurilor materiale</a:t>
            </a:r>
            <a:r>
              <a:rPr lang="en-US" sz="1800" b="1" dirty="0">
                <a:solidFill>
                  <a:srgbClr val="002060"/>
                </a:solidFill>
                <a:latin typeface="+mn-lt"/>
              </a:rPr>
              <a:t> -</a:t>
            </a:r>
            <a:r>
              <a:rPr lang="en-US" sz="1800" b="1" cap="all" dirty="0">
                <a:solidFill>
                  <a:srgbClr val="002060"/>
                </a:solidFill>
                <a:latin typeface="+mn-lt"/>
              </a:rPr>
              <a:t> </a:t>
            </a:r>
            <a:r>
              <a:rPr lang="en-US" sz="1800" b="1" cap="all" dirty="0" err="1">
                <a:solidFill>
                  <a:srgbClr val="002060"/>
                </a:solidFill>
                <a:latin typeface="+mn-lt"/>
              </a:rPr>
              <a:t>InFRAMeteO</a:t>
            </a:r>
            <a:r>
              <a:rPr lang="en-US" sz="1800" b="1" cap="all" dirty="0">
                <a:solidFill>
                  <a:srgbClr val="002060"/>
                </a:solidFill>
                <a:latin typeface="+mn-lt"/>
              </a:rPr>
              <a:t>, POIM 2014 – 2020 / </a:t>
            </a:r>
            <a:r>
              <a:rPr lang="en-US" sz="1800" b="1" cap="all" dirty="0">
                <a:solidFill>
                  <a:srgbClr val="FF0000"/>
                </a:solidFill>
              </a:rPr>
              <a:t>IN PREGATIRE</a:t>
            </a:r>
            <a:endParaRPr lang="en-US" sz="1800" dirty="0">
              <a:solidFill>
                <a:schemeClr val="accent2">
                  <a:lumMod val="75000"/>
                </a:schemeClr>
              </a:solidFill>
            </a:endParaRP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304801" y="2285667"/>
            <a:ext cx="4571999" cy="3014002"/>
          </a:xfrm>
          <a:solidFill>
            <a:schemeClr val="bg1"/>
          </a:solidFill>
          <a:ln>
            <a:solidFill>
              <a:schemeClr val="tx1"/>
            </a:solidFill>
          </a:ln>
        </p:spPr>
        <p:txBody>
          <a:bodyPr>
            <a:normAutofit fontScale="92500" lnSpcReduction="20000"/>
          </a:bodyPr>
          <a:lstStyle/>
          <a:p>
            <a:pPr marL="285750" indent="-285750" algn="just">
              <a:spcBef>
                <a:spcPts val="0"/>
              </a:spcBef>
              <a:buFont typeface="Wingdings" panose="05000000000000000000" pitchFamily="2" charset="2"/>
              <a:buChar char="Ø"/>
            </a:pPr>
            <a:r>
              <a:rPr lang="en-US" sz="1400" b="1" dirty="0" err="1">
                <a:solidFill>
                  <a:srgbClr val="0070C0"/>
                </a:solidFill>
              </a:rPr>
              <a:t>Obiectiv</a:t>
            </a:r>
            <a:r>
              <a:rPr lang="en-US" sz="1400" b="1" dirty="0">
                <a:solidFill>
                  <a:srgbClr val="0070C0"/>
                </a:solidFill>
              </a:rPr>
              <a:t>: </a:t>
            </a:r>
            <a:r>
              <a:rPr lang="en-US" sz="1400" b="1" dirty="0" err="1">
                <a:solidFill>
                  <a:schemeClr val="tx1"/>
                </a:solidFill>
              </a:rPr>
              <a:t>continuarea</a:t>
            </a:r>
            <a:r>
              <a:rPr lang="en-US" sz="1400" b="1" dirty="0">
                <a:solidFill>
                  <a:schemeClr val="tx1"/>
                </a:solidFill>
              </a:rPr>
              <a:t> </a:t>
            </a:r>
            <a:r>
              <a:rPr lang="en-US" sz="1400" b="1" dirty="0" err="1">
                <a:solidFill>
                  <a:schemeClr val="tx1"/>
                </a:solidFill>
              </a:rPr>
              <a:t>dezvoltarii</a:t>
            </a:r>
            <a:r>
              <a:rPr lang="en-US" sz="1400" b="1" dirty="0">
                <a:solidFill>
                  <a:schemeClr val="tx1"/>
                </a:solidFill>
              </a:rPr>
              <a:t> </a:t>
            </a:r>
            <a:r>
              <a:rPr lang="en-US" sz="1400" b="1" dirty="0" err="1">
                <a:solidFill>
                  <a:schemeClr val="tx1"/>
                </a:solidFill>
              </a:rPr>
              <a:t>sistemului</a:t>
            </a:r>
            <a:r>
              <a:rPr lang="en-US" sz="1400" b="1" dirty="0">
                <a:solidFill>
                  <a:schemeClr val="tx1"/>
                </a:solidFill>
              </a:rPr>
              <a:t> national de </a:t>
            </a:r>
            <a:r>
              <a:rPr lang="en-US" sz="1400" b="1" dirty="0" err="1">
                <a:solidFill>
                  <a:schemeClr val="tx1"/>
                </a:solidFill>
              </a:rPr>
              <a:t>monitorizare</a:t>
            </a:r>
            <a:r>
              <a:rPr lang="en-US" sz="1400" b="1" dirty="0">
                <a:solidFill>
                  <a:schemeClr val="tx1"/>
                </a:solidFill>
              </a:rPr>
              <a:t> </a:t>
            </a:r>
            <a:r>
              <a:rPr lang="en-US" sz="1400" b="1" dirty="0" err="1">
                <a:solidFill>
                  <a:schemeClr val="tx1"/>
                </a:solidFill>
              </a:rPr>
              <a:t>si</a:t>
            </a:r>
            <a:r>
              <a:rPr lang="en-US" sz="1400" b="1" dirty="0">
                <a:solidFill>
                  <a:schemeClr val="tx1"/>
                </a:solidFill>
              </a:rPr>
              <a:t> </a:t>
            </a:r>
            <a:r>
              <a:rPr lang="en-US" sz="1400" b="1" dirty="0" err="1">
                <a:solidFill>
                  <a:schemeClr val="tx1"/>
                </a:solidFill>
              </a:rPr>
              <a:t>avertizare</a:t>
            </a:r>
            <a:r>
              <a:rPr lang="en-US" sz="1400" b="1" dirty="0">
                <a:solidFill>
                  <a:schemeClr val="tx1"/>
                </a:solidFill>
              </a:rPr>
              <a:t> a </a:t>
            </a:r>
            <a:r>
              <a:rPr lang="en-US" sz="1400" b="1" dirty="0" err="1">
                <a:solidFill>
                  <a:schemeClr val="tx1"/>
                </a:solidFill>
              </a:rPr>
              <a:t>fenomenelor</a:t>
            </a:r>
            <a:r>
              <a:rPr lang="en-US" sz="1400" b="1" dirty="0">
                <a:solidFill>
                  <a:schemeClr val="tx1"/>
                </a:solidFill>
              </a:rPr>
              <a:t> </a:t>
            </a:r>
            <a:r>
              <a:rPr lang="en-US" sz="1400" b="1" dirty="0" err="1">
                <a:solidFill>
                  <a:schemeClr val="tx1"/>
                </a:solidFill>
              </a:rPr>
              <a:t>meteorologice</a:t>
            </a:r>
            <a:r>
              <a:rPr lang="en-US" sz="1400" b="1" dirty="0">
                <a:solidFill>
                  <a:schemeClr val="tx1"/>
                </a:solidFill>
              </a:rPr>
              <a:t> </a:t>
            </a:r>
            <a:r>
              <a:rPr lang="en-US" sz="1400" b="1" dirty="0" err="1">
                <a:solidFill>
                  <a:schemeClr val="tx1"/>
                </a:solidFill>
              </a:rPr>
              <a:t>periculoase</a:t>
            </a:r>
            <a:r>
              <a:rPr lang="en-US" sz="1400" b="1" dirty="0">
                <a:solidFill>
                  <a:schemeClr val="tx1"/>
                </a:solidFill>
              </a:rPr>
              <a:t> </a:t>
            </a:r>
            <a:r>
              <a:rPr lang="en-US" sz="1400" b="1" dirty="0" err="1">
                <a:solidFill>
                  <a:schemeClr val="tx1"/>
                </a:solidFill>
              </a:rPr>
              <a:t>pentru</a:t>
            </a:r>
            <a:r>
              <a:rPr lang="en-US" sz="1400" b="1" dirty="0">
                <a:solidFill>
                  <a:schemeClr val="tx1"/>
                </a:solidFill>
              </a:rPr>
              <a:t> </a:t>
            </a:r>
            <a:r>
              <a:rPr lang="en-US" sz="1400" b="1" dirty="0" err="1">
                <a:solidFill>
                  <a:schemeClr val="tx1"/>
                </a:solidFill>
              </a:rPr>
              <a:t>asigurarea</a:t>
            </a:r>
            <a:r>
              <a:rPr lang="en-US" sz="1400" b="1" dirty="0">
                <a:solidFill>
                  <a:schemeClr val="tx1"/>
                </a:solidFill>
              </a:rPr>
              <a:t> </a:t>
            </a:r>
            <a:r>
              <a:rPr lang="en-US" sz="1400" b="1" dirty="0" err="1">
                <a:solidFill>
                  <a:schemeClr val="tx1"/>
                </a:solidFill>
              </a:rPr>
              <a:t>protectiei</a:t>
            </a:r>
            <a:r>
              <a:rPr lang="en-US" sz="1400" b="1" dirty="0">
                <a:solidFill>
                  <a:schemeClr val="tx1"/>
                </a:solidFill>
              </a:rPr>
              <a:t> </a:t>
            </a:r>
            <a:r>
              <a:rPr lang="en-US" sz="1400" b="1" dirty="0" err="1">
                <a:solidFill>
                  <a:schemeClr val="tx1"/>
                </a:solidFill>
              </a:rPr>
              <a:t>vietii</a:t>
            </a:r>
            <a:r>
              <a:rPr lang="en-US" sz="1400" b="1" dirty="0">
                <a:solidFill>
                  <a:schemeClr val="tx1"/>
                </a:solidFill>
              </a:rPr>
              <a:t> </a:t>
            </a:r>
            <a:r>
              <a:rPr lang="en-US" sz="1400" b="1" dirty="0" err="1">
                <a:solidFill>
                  <a:schemeClr val="tx1"/>
                </a:solidFill>
              </a:rPr>
              <a:t>si</a:t>
            </a:r>
            <a:r>
              <a:rPr lang="en-US" sz="1400" b="1" dirty="0">
                <a:solidFill>
                  <a:schemeClr val="tx1"/>
                </a:solidFill>
              </a:rPr>
              <a:t> a </a:t>
            </a:r>
            <a:r>
              <a:rPr lang="en-US" sz="1400" b="1" dirty="0" err="1">
                <a:solidFill>
                  <a:schemeClr val="tx1"/>
                </a:solidFill>
              </a:rPr>
              <a:t>bunurilor</a:t>
            </a:r>
            <a:r>
              <a:rPr lang="en-US" sz="1400" b="1" dirty="0">
                <a:solidFill>
                  <a:schemeClr val="tx1"/>
                </a:solidFill>
              </a:rPr>
              <a:t> </a:t>
            </a:r>
            <a:r>
              <a:rPr lang="en-US" sz="1400" b="1" dirty="0" err="1">
                <a:solidFill>
                  <a:schemeClr val="tx1"/>
                </a:solidFill>
              </a:rPr>
              <a:t>materiale</a:t>
            </a:r>
            <a:r>
              <a:rPr lang="en-US" sz="1400" b="1" dirty="0">
                <a:solidFill>
                  <a:schemeClr val="tx1"/>
                </a:solidFill>
              </a:rPr>
              <a:t> </a:t>
            </a:r>
          </a:p>
          <a:p>
            <a:pPr algn="just">
              <a:spcBef>
                <a:spcPts val="0"/>
              </a:spcBef>
            </a:pPr>
            <a:endParaRPr lang="en-US" sz="1400" b="1" dirty="0">
              <a:solidFill>
                <a:schemeClr val="tx1"/>
              </a:solidFill>
            </a:endParaRPr>
          </a:p>
          <a:p>
            <a:pPr marL="285750" indent="-285750" algn="just">
              <a:spcBef>
                <a:spcPts val="0"/>
              </a:spcBef>
              <a:buFont typeface="Wingdings" panose="05000000000000000000" pitchFamily="2" charset="2"/>
              <a:buChar char="Ø"/>
            </a:pPr>
            <a:r>
              <a:rPr lang="en-US" sz="1400" b="1" dirty="0" err="1">
                <a:solidFill>
                  <a:schemeClr val="tx2"/>
                </a:solidFill>
              </a:rPr>
              <a:t>Axa</a:t>
            </a:r>
            <a:r>
              <a:rPr lang="en-US" sz="1400" b="1" dirty="0">
                <a:solidFill>
                  <a:schemeClr val="tx2"/>
                </a:solidFill>
              </a:rPr>
              <a:t> </a:t>
            </a:r>
            <a:r>
              <a:rPr lang="en-US" sz="1400" b="1" dirty="0" err="1">
                <a:solidFill>
                  <a:schemeClr val="tx2"/>
                </a:solidFill>
              </a:rPr>
              <a:t>prioritară</a:t>
            </a:r>
            <a:r>
              <a:rPr lang="en-US" sz="1400" b="1" dirty="0">
                <a:solidFill>
                  <a:schemeClr val="tx2"/>
                </a:solidFill>
              </a:rPr>
              <a:t> 5. </a:t>
            </a:r>
            <a:r>
              <a:rPr lang="en-US" sz="1400" b="1" dirty="0" err="1">
                <a:solidFill>
                  <a:schemeClr val="tx2"/>
                </a:solidFill>
              </a:rPr>
              <a:t>Promovarea</a:t>
            </a:r>
            <a:r>
              <a:rPr lang="en-US" sz="1400" b="1" dirty="0">
                <a:solidFill>
                  <a:schemeClr val="tx2"/>
                </a:solidFill>
              </a:rPr>
              <a:t> </a:t>
            </a:r>
            <a:r>
              <a:rPr lang="en-US" sz="1400" b="1" dirty="0" err="1">
                <a:solidFill>
                  <a:schemeClr val="tx2"/>
                </a:solidFill>
              </a:rPr>
              <a:t>adaptării</a:t>
            </a:r>
            <a:r>
              <a:rPr lang="en-US" sz="1400" b="1" dirty="0">
                <a:solidFill>
                  <a:schemeClr val="tx2"/>
                </a:solidFill>
              </a:rPr>
              <a:t> la </a:t>
            </a:r>
            <a:r>
              <a:rPr lang="en-US" sz="1400" b="1" dirty="0" err="1">
                <a:solidFill>
                  <a:schemeClr val="tx2"/>
                </a:solidFill>
              </a:rPr>
              <a:t>schimbările</a:t>
            </a:r>
            <a:r>
              <a:rPr lang="en-US" sz="1400" b="1" dirty="0">
                <a:solidFill>
                  <a:schemeClr val="tx2"/>
                </a:solidFill>
              </a:rPr>
              <a:t> </a:t>
            </a:r>
            <a:r>
              <a:rPr lang="en-US" sz="1400" b="1" dirty="0" err="1">
                <a:solidFill>
                  <a:schemeClr val="tx2"/>
                </a:solidFill>
              </a:rPr>
              <a:t>climatice</a:t>
            </a:r>
            <a:r>
              <a:rPr lang="en-US" sz="1400" b="1" dirty="0">
                <a:solidFill>
                  <a:schemeClr val="tx2"/>
                </a:solidFill>
              </a:rPr>
              <a:t>, </a:t>
            </a:r>
            <a:r>
              <a:rPr lang="en-US" sz="1400" b="1" dirty="0" err="1">
                <a:solidFill>
                  <a:schemeClr val="tx2"/>
                </a:solidFill>
              </a:rPr>
              <a:t>prevenirea</a:t>
            </a:r>
            <a:r>
              <a:rPr lang="en-US" sz="1400" b="1" dirty="0">
                <a:solidFill>
                  <a:schemeClr val="tx2"/>
                </a:solidFill>
              </a:rPr>
              <a:t> </a:t>
            </a:r>
            <a:r>
              <a:rPr lang="en-US" sz="1400" b="1" dirty="0" err="1">
                <a:solidFill>
                  <a:schemeClr val="tx2"/>
                </a:solidFill>
              </a:rPr>
              <a:t>şi</a:t>
            </a:r>
            <a:r>
              <a:rPr lang="en-US" sz="1400" b="1" dirty="0">
                <a:solidFill>
                  <a:schemeClr val="tx2"/>
                </a:solidFill>
              </a:rPr>
              <a:t> a </a:t>
            </a:r>
            <a:r>
              <a:rPr lang="en-US" sz="1400" b="1" dirty="0" err="1">
                <a:solidFill>
                  <a:schemeClr val="tx2"/>
                </a:solidFill>
              </a:rPr>
              <a:t>gestionarea</a:t>
            </a:r>
            <a:r>
              <a:rPr lang="en-US" sz="1400" b="1" dirty="0">
                <a:solidFill>
                  <a:schemeClr val="tx2"/>
                </a:solidFill>
              </a:rPr>
              <a:t> </a:t>
            </a:r>
            <a:r>
              <a:rPr lang="en-US" sz="1400" b="1" dirty="0" err="1">
                <a:solidFill>
                  <a:schemeClr val="tx2"/>
                </a:solidFill>
              </a:rPr>
              <a:t>riscurilor</a:t>
            </a:r>
            <a:endParaRPr lang="en-US" sz="1400" b="1" dirty="0">
              <a:solidFill>
                <a:schemeClr val="tx2"/>
              </a:solidFill>
            </a:endParaRPr>
          </a:p>
          <a:p>
            <a:pPr algn="just">
              <a:spcBef>
                <a:spcPts val="0"/>
              </a:spcBef>
            </a:pPr>
            <a:r>
              <a:rPr lang="en-US" sz="1400" b="1" dirty="0">
                <a:solidFill>
                  <a:schemeClr val="tx2"/>
                </a:solidFill>
              </a:rPr>
              <a:t>	</a:t>
            </a:r>
            <a:r>
              <a:rPr lang="en-US" sz="1400" b="1" dirty="0" err="1">
                <a:solidFill>
                  <a:schemeClr val="tx2"/>
                </a:solidFill>
              </a:rPr>
              <a:t>Obiectivul</a:t>
            </a:r>
            <a:r>
              <a:rPr lang="en-US" sz="1400" b="1" dirty="0">
                <a:solidFill>
                  <a:schemeClr val="tx2"/>
                </a:solidFill>
              </a:rPr>
              <a:t> Specific 5.1. </a:t>
            </a:r>
            <a:r>
              <a:rPr lang="en-US" sz="1400" b="1" dirty="0" err="1">
                <a:solidFill>
                  <a:schemeClr val="tx2"/>
                </a:solidFill>
              </a:rPr>
              <a:t>Reducerea</a:t>
            </a:r>
            <a:r>
              <a:rPr lang="en-US" sz="1400" b="1" dirty="0">
                <a:solidFill>
                  <a:schemeClr val="tx2"/>
                </a:solidFill>
              </a:rPr>
              <a:t> </a:t>
            </a:r>
            <a:r>
              <a:rPr lang="en-US" sz="1400" b="1" dirty="0" err="1">
                <a:solidFill>
                  <a:schemeClr val="tx2"/>
                </a:solidFill>
              </a:rPr>
              <a:t>efectelor</a:t>
            </a:r>
            <a:r>
              <a:rPr lang="en-US" sz="1400" b="1" dirty="0">
                <a:solidFill>
                  <a:schemeClr val="tx2"/>
                </a:solidFill>
              </a:rPr>
              <a:t> </a:t>
            </a:r>
            <a:r>
              <a:rPr lang="en-US" sz="1400" b="1" dirty="0" err="1">
                <a:solidFill>
                  <a:schemeClr val="tx2"/>
                </a:solidFill>
              </a:rPr>
              <a:t>şi</a:t>
            </a:r>
            <a:r>
              <a:rPr lang="en-US" sz="1400" b="1" dirty="0">
                <a:solidFill>
                  <a:schemeClr val="tx2"/>
                </a:solidFill>
              </a:rPr>
              <a:t> a </a:t>
            </a:r>
            <a:r>
              <a:rPr lang="en-US" sz="1400" b="1" dirty="0" err="1">
                <a:solidFill>
                  <a:schemeClr val="tx2"/>
                </a:solidFill>
              </a:rPr>
              <a:t>pagubelor</a:t>
            </a:r>
            <a:r>
              <a:rPr lang="en-US" sz="1400" b="1" dirty="0">
                <a:solidFill>
                  <a:schemeClr val="tx2"/>
                </a:solidFill>
              </a:rPr>
              <a:t> </a:t>
            </a:r>
            <a:r>
              <a:rPr lang="en-US" sz="1400" b="1" dirty="0" err="1">
                <a:solidFill>
                  <a:schemeClr val="tx2"/>
                </a:solidFill>
              </a:rPr>
              <a:t>asupra</a:t>
            </a:r>
            <a:r>
              <a:rPr lang="en-US" sz="1400" b="1" dirty="0">
                <a:solidFill>
                  <a:schemeClr val="tx2"/>
                </a:solidFill>
              </a:rPr>
              <a:t> </a:t>
            </a:r>
            <a:r>
              <a:rPr lang="en-US" sz="1400" b="1" dirty="0" err="1">
                <a:solidFill>
                  <a:schemeClr val="tx2"/>
                </a:solidFill>
              </a:rPr>
              <a:t>populaţiei</a:t>
            </a:r>
            <a:r>
              <a:rPr lang="en-US" sz="1400" b="1" dirty="0">
                <a:solidFill>
                  <a:schemeClr val="tx2"/>
                </a:solidFill>
              </a:rPr>
              <a:t> </a:t>
            </a:r>
            <a:r>
              <a:rPr lang="en-US" sz="1400" b="1" dirty="0" err="1">
                <a:solidFill>
                  <a:schemeClr val="tx2"/>
                </a:solidFill>
              </a:rPr>
              <a:t>cauzate</a:t>
            </a:r>
            <a:r>
              <a:rPr lang="en-US" sz="1400" b="1" dirty="0">
                <a:solidFill>
                  <a:schemeClr val="tx2"/>
                </a:solidFill>
              </a:rPr>
              <a:t> de 	</a:t>
            </a:r>
            <a:r>
              <a:rPr lang="en-US" sz="1400" b="1" dirty="0" err="1">
                <a:solidFill>
                  <a:schemeClr val="tx2"/>
                </a:solidFill>
              </a:rPr>
              <a:t>fenomenele</a:t>
            </a:r>
            <a:r>
              <a:rPr lang="en-US" sz="1400" b="1" dirty="0">
                <a:solidFill>
                  <a:schemeClr val="tx2"/>
                </a:solidFill>
              </a:rPr>
              <a:t> </a:t>
            </a:r>
            <a:r>
              <a:rPr lang="en-US" sz="1400" b="1" dirty="0" err="1">
                <a:solidFill>
                  <a:schemeClr val="tx2"/>
                </a:solidFill>
              </a:rPr>
              <a:t>naturale</a:t>
            </a:r>
            <a:r>
              <a:rPr lang="en-US" sz="1400" b="1" dirty="0">
                <a:solidFill>
                  <a:schemeClr val="tx2"/>
                </a:solidFill>
              </a:rPr>
              <a:t> </a:t>
            </a:r>
            <a:r>
              <a:rPr lang="en-US" sz="1400" b="1" dirty="0" err="1">
                <a:solidFill>
                  <a:schemeClr val="tx2"/>
                </a:solidFill>
              </a:rPr>
              <a:t>asociate</a:t>
            </a:r>
            <a:r>
              <a:rPr lang="en-US" sz="1400" b="1" dirty="0">
                <a:solidFill>
                  <a:schemeClr val="tx2"/>
                </a:solidFill>
              </a:rPr>
              <a:t> </a:t>
            </a:r>
            <a:r>
              <a:rPr lang="en-US" sz="1400" b="1" dirty="0" err="1">
                <a:solidFill>
                  <a:schemeClr val="tx2"/>
                </a:solidFill>
              </a:rPr>
              <a:t>principalelor</a:t>
            </a:r>
            <a:r>
              <a:rPr lang="en-US" sz="1400" b="1" dirty="0">
                <a:solidFill>
                  <a:schemeClr val="tx2"/>
                </a:solidFill>
              </a:rPr>
              <a:t> </a:t>
            </a:r>
            <a:r>
              <a:rPr lang="en-US" sz="1400" b="1" dirty="0" err="1">
                <a:solidFill>
                  <a:schemeClr val="tx2"/>
                </a:solidFill>
              </a:rPr>
              <a:t>riscuri</a:t>
            </a:r>
            <a:r>
              <a:rPr lang="en-US" sz="1400" b="1" dirty="0">
                <a:solidFill>
                  <a:schemeClr val="tx2"/>
                </a:solidFill>
              </a:rPr>
              <a:t> accentuate de </a:t>
            </a:r>
            <a:r>
              <a:rPr lang="en-US" sz="1400" b="1" dirty="0" err="1">
                <a:solidFill>
                  <a:schemeClr val="tx2"/>
                </a:solidFill>
              </a:rPr>
              <a:t>schimbările</a:t>
            </a:r>
            <a:r>
              <a:rPr lang="en-US" sz="1400" b="1" dirty="0">
                <a:solidFill>
                  <a:schemeClr val="tx2"/>
                </a:solidFill>
              </a:rPr>
              <a:t> </a:t>
            </a:r>
            <a:r>
              <a:rPr lang="en-US" sz="1400" b="1" dirty="0" err="1">
                <a:solidFill>
                  <a:schemeClr val="tx2"/>
                </a:solidFill>
              </a:rPr>
              <a:t>climatice</a:t>
            </a:r>
            <a:r>
              <a:rPr lang="en-US" sz="1400" b="1" dirty="0">
                <a:solidFill>
                  <a:schemeClr val="tx2"/>
                </a:solidFill>
              </a:rPr>
              <a:t>, </a:t>
            </a:r>
            <a:r>
              <a:rPr lang="en-US" sz="1400" b="1" dirty="0" err="1">
                <a:solidFill>
                  <a:schemeClr val="tx2"/>
                </a:solidFill>
              </a:rPr>
              <a:t>în</a:t>
            </a:r>
            <a:r>
              <a:rPr lang="en-US" sz="1400" b="1" dirty="0">
                <a:solidFill>
                  <a:schemeClr val="tx2"/>
                </a:solidFill>
              </a:rPr>
              <a:t> 	principal de </a:t>
            </a:r>
            <a:r>
              <a:rPr lang="en-US" sz="1400" b="1" dirty="0" err="1">
                <a:solidFill>
                  <a:schemeClr val="tx2"/>
                </a:solidFill>
              </a:rPr>
              <a:t>inundaţii</a:t>
            </a:r>
            <a:r>
              <a:rPr lang="en-US" sz="1400" b="1" dirty="0">
                <a:solidFill>
                  <a:schemeClr val="tx2"/>
                </a:solidFill>
              </a:rPr>
              <a:t> </a:t>
            </a:r>
            <a:r>
              <a:rPr lang="en-US" sz="1400" b="1" dirty="0" err="1">
                <a:solidFill>
                  <a:schemeClr val="tx2"/>
                </a:solidFill>
              </a:rPr>
              <a:t>şi</a:t>
            </a:r>
            <a:r>
              <a:rPr lang="en-US" sz="1400" b="1" dirty="0">
                <a:solidFill>
                  <a:schemeClr val="tx2"/>
                </a:solidFill>
              </a:rPr>
              <a:t> </a:t>
            </a:r>
            <a:r>
              <a:rPr lang="en-US" sz="1400" b="1" dirty="0" err="1">
                <a:solidFill>
                  <a:schemeClr val="tx2"/>
                </a:solidFill>
              </a:rPr>
              <a:t>eroziune</a:t>
            </a:r>
            <a:r>
              <a:rPr lang="en-US" sz="1400" b="1" dirty="0">
                <a:solidFill>
                  <a:schemeClr val="tx2"/>
                </a:solidFill>
              </a:rPr>
              <a:t> </a:t>
            </a:r>
            <a:r>
              <a:rPr lang="en-US" sz="1400" b="1" dirty="0" err="1">
                <a:solidFill>
                  <a:schemeClr val="tx2"/>
                </a:solidFill>
              </a:rPr>
              <a:t>costieră</a:t>
            </a:r>
            <a:endParaRPr lang="en-US" sz="1400" b="1" dirty="0">
              <a:solidFill>
                <a:schemeClr val="tx2"/>
              </a:solidFill>
            </a:endParaRPr>
          </a:p>
          <a:p>
            <a:pPr algn="just">
              <a:spcBef>
                <a:spcPts val="0"/>
              </a:spcBef>
            </a:pPr>
            <a:endParaRPr lang="en-US" sz="1400" b="1" dirty="0">
              <a:solidFill>
                <a:schemeClr val="tx2"/>
              </a:solidFill>
            </a:endParaRPr>
          </a:p>
          <a:p>
            <a:pPr marL="285750" indent="-285750" algn="just">
              <a:spcBef>
                <a:spcPts val="0"/>
              </a:spcBef>
              <a:buFont typeface="Wingdings" panose="05000000000000000000" pitchFamily="2" charset="2"/>
              <a:buChar char="Ø"/>
            </a:pPr>
            <a:r>
              <a:rPr lang="en-US" sz="1400" b="1" dirty="0" err="1">
                <a:solidFill>
                  <a:srgbClr val="0070C0"/>
                </a:solidFill>
              </a:rPr>
              <a:t>Valoare</a:t>
            </a:r>
            <a:r>
              <a:rPr lang="en-US" sz="1400" b="1" dirty="0">
                <a:solidFill>
                  <a:srgbClr val="0070C0"/>
                </a:solidFill>
              </a:rPr>
              <a:t> </a:t>
            </a:r>
            <a:r>
              <a:rPr lang="en-US" sz="1400" b="1" dirty="0" err="1">
                <a:solidFill>
                  <a:srgbClr val="0070C0"/>
                </a:solidFill>
              </a:rPr>
              <a:t>estimata</a:t>
            </a:r>
            <a:r>
              <a:rPr lang="en-US" sz="1400" b="1" dirty="0">
                <a:solidFill>
                  <a:srgbClr val="0070C0"/>
                </a:solidFill>
              </a:rPr>
              <a:t>: </a:t>
            </a:r>
            <a:r>
              <a:rPr lang="en-US" sz="1400" b="1" u="sng" dirty="0">
                <a:solidFill>
                  <a:srgbClr val="7030A0"/>
                </a:solidFill>
              </a:rPr>
              <a:t>197.616.000 lei</a:t>
            </a:r>
          </a:p>
          <a:p>
            <a:pPr algn="just">
              <a:spcBef>
                <a:spcPts val="0"/>
              </a:spcBef>
            </a:pPr>
            <a:endParaRPr lang="en-US" sz="1400" b="1" dirty="0">
              <a:solidFill>
                <a:schemeClr val="tx1"/>
              </a:solidFill>
            </a:endParaRPr>
          </a:p>
          <a:p>
            <a:pPr marL="285750" indent="-285750" algn="just">
              <a:spcBef>
                <a:spcPts val="0"/>
              </a:spcBef>
              <a:buFont typeface="Wingdings" panose="05000000000000000000" pitchFamily="2" charset="2"/>
              <a:buChar char="Ø"/>
            </a:pPr>
            <a:r>
              <a:rPr lang="en-US" sz="1400" b="1" dirty="0" err="1">
                <a:solidFill>
                  <a:srgbClr val="0070C0"/>
                </a:solidFill>
              </a:rPr>
              <a:t>Perioada</a:t>
            </a:r>
            <a:r>
              <a:rPr lang="en-US" sz="1400" b="1" dirty="0">
                <a:solidFill>
                  <a:srgbClr val="0070C0"/>
                </a:solidFill>
              </a:rPr>
              <a:t> de </a:t>
            </a:r>
            <a:r>
              <a:rPr lang="en-US" sz="1400" b="1" dirty="0" err="1">
                <a:solidFill>
                  <a:srgbClr val="0070C0"/>
                </a:solidFill>
              </a:rPr>
              <a:t>implementare</a:t>
            </a:r>
            <a:r>
              <a:rPr lang="en-US" sz="1400" b="1" dirty="0">
                <a:solidFill>
                  <a:srgbClr val="0070C0"/>
                </a:solidFill>
              </a:rPr>
              <a:t>: </a:t>
            </a:r>
            <a:r>
              <a:rPr lang="en-US" sz="1400" b="1" dirty="0">
                <a:solidFill>
                  <a:schemeClr val="tx1"/>
                </a:solidFill>
              </a:rPr>
              <a:t>31</a:t>
            </a:r>
            <a:r>
              <a:rPr lang="en-US" sz="1400" b="1" dirty="0">
                <a:solidFill>
                  <a:srgbClr val="0070C0"/>
                </a:solidFill>
              </a:rPr>
              <a:t> </a:t>
            </a:r>
            <a:r>
              <a:rPr lang="en-US" sz="1400" b="1" dirty="0" err="1">
                <a:solidFill>
                  <a:schemeClr val="tx1"/>
                </a:solidFill>
              </a:rPr>
              <a:t>luni</a:t>
            </a:r>
            <a:endParaRPr lang="en-US" sz="1400" b="1" dirty="0">
              <a:solidFill>
                <a:schemeClr val="tx1"/>
              </a:solidFill>
            </a:endParaRPr>
          </a:p>
          <a:p>
            <a:pPr algn="just">
              <a:spcBef>
                <a:spcPts val="0"/>
              </a:spcBef>
            </a:pPr>
            <a:endParaRPr lang="en-US" sz="1400" b="1" dirty="0">
              <a:solidFill>
                <a:schemeClr val="tx1"/>
              </a:solidFill>
            </a:endParaRPr>
          </a:p>
          <a:p>
            <a:pPr algn="just">
              <a:spcBef>
                <a:spcPts val="0"/>
              </a:spcBef>
            </a:pPr>
            <a:endParaRPr lang="en-US" sz="1400" b="1" dirty="0">
              <a:solidFill>
                <a:schemeClr val="tx1"/>
              </a:solidFill>
            </a:endParaRPr>
          </a:p>
          <a:p>
            <a:pPr algn="just">
              <a:spcBef>
                <a:spcPts val="0"/>
              </a:spcBef>
            </a:pPr>
            <a:endParaRPr lang="en-US" sz="1400" b="1" dirty="0">
              <a:solidFill>
                <a:srgbClr val="0070C0"/>
              </a:solidFill>
            </a:endParaRPr>
          </a:p>
          <a:p>
            <a:pPr algn="just">
              <a:spcBef>
                <a:spcPts val="0"/>
              </a:spcBef>
            </a:pPr>
            <a:endParaRPr lang="en-US" sz="1400" b="1" dirty="0">
              <a:solidFill>
                <a:schemeClr val="tx2"/>
              </a:solidFill>
            </a:endParaRPr>
          </a:p>
          <a:p>
            <a:pPr algn="just">
              <a:spcBef>
                <a:spcPts val="0"/>
              </a:spcBef>
            </a:pPr>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1351165395"/>
              </p:ext>
            </p:extLst>
          </p:nvPr>
        </p:nvGraphicFramePr>
        <p:xfrm>
          <a:off x="3135651" y="111057"/>
          <a:ext cx="1190625" cy="1190625"/>
        </p:xfrm>
        <a:graphic>
          <a:graphicData uri="http://schemas.openxmlformats.org/presentationml/2006/ole">
            <mc:AlternateContent xmlns:mc="http://schemas.openxmlformats.org/markup-compatibility/2006">
              <mc:Choice xmlns:v="urn:schemas-microsoft-com:vml" Requires="v">
                <p:oleObj spid="_x0000_s6415"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651" y="111057"/>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1454" y="350873"/>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2299784523"/>
              </p:ext>
            </p:extLst>
          </p:nvPr>
        </p:nvGraphicFramePr>
        <p:xfrm>
          <a:off x="7865725" y="116854"/>
          <a:ext cx="1209675" cy="1209675"/>
        </p:xfrm>
        <a:graphic>
          <a:graphicData uri="http://schemas.openxmlformats.org/presentationml/2006/ole">
            <mc:AlternateContent xmlns:mc="http://schemas.openxmlformats.org/markup-compatibility/2006">
              <mc:Choice xmlns:v="urn:schemas-microsoft-com:vml" Requires="v">
                <p:oleObj spid="_x0000_s6416"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5725" y="116854"/>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304801" y="6153333"/>
            <a:ext cx="513715" cy="493395"/>
          </a:xfrm>
          <a:prstGeom prst="rect">
            <a:avLst/>
          </a:prstGeom>
        </p:spPr>
      </p:pic>
      <p:sp>
        <p:nvSpPr>
          <p:cNvPr id="4" name="TextBox 3">
            <a:extLst>
              <a:ext uri="{FF2B5EF4-FFF2-40B4-BE49-F238E27FC236}">
                <a16:creationId xmlns:a16="http://schemas.microsoft.com/office/drawing/2014/main" id="{802C9C72-B1EF-464C-BD0F-75CC7DF9856C}"/>
              </a:ext>
            </a:extLst>
          </p:cNvPr>
          <p:cNvSpPr txBox="1"/>
          <p:nvPr/>
        </p:nvSpPr>
        <p:spPr>
          <a:xfrm>
            <a:off x="5214888" y="2244436"/>
            <a:ext cx="6672311" cy="3600986"/>
          </a:xfrm>
          <a:prstGeom prst="rect">
            <a:avLst/>
          </a:prstGeom>
          <a:solidFill>
            <a:schemeClr val="bg1"/>
          </a:solidFill>
          <a:ln>
            <a:solidFill>
              <a:schemeClr val="tx1"/>
            </a:solidFill>
          </a:ln>
        </p:spPr>
        <p:txBody>
          <a:bodyPr wrap="square" rtlCol="0">
            <a:spAutoFit/>
          </a:bodyPr>
          <a:lstStyle/>
          <a:p>
            <a:r>
              <a:rPr lang="en-US" sz="1400" dirty="0" err="1"/>
              <a:t>Obiective</a:t>
            </a:r>
            <a:r>
              <a:rPr lang="en-US" sz="1400" dirty="0"/>
              <a:t> de </a:t>
            </a:r>
            <a:r>
              <a:rPr lang="en-US" sz="1400" dirty="0" err="1"/>
              <a:t>investitie</a:t>
            </a:r>
            <a:r>
              <a:rPr lang="en-US" sz="1400" dirty="0"/>
              <a:t>:</a:t>
            </a:r>
          </a:p>
          <a:p>
            <a:pPr lvl="0" algn="just"/>
            <a:r>
              <a:rPr lang="en-US" sz="1400" dirty="0"/>
              <a:t>1. </a:t>
            </a:r>
            <a:r>
              <a:rPr lang="ro-RO" sz="1400" dirty="0"/>
              <a:t>Modernizarea rețelei de radare meteorologice (7 radare meteorologice Doppler, dual-polarimetrice, în bandă S); </a:t>
            </a:r>
            <a:endParaRPr lang="en-US" sz="1400" dirty="0"/>
          </a:p>
          <a:p>
            <a:pPr lvl="0" algn="just"/>
            <a:r>
              <a:rPr lang="en-US" sz="1400" dirty="0"/>
              <a:t>2. </a:t>
            </a:r>
            <a:r>
              <a:rPr lang="ro-RO" sz="1400" dirty="0"/>
              <a:t>Modernizarea rețelei de detecție a fulgerelor; </a:t>
            </a:r>
            <a:endParaRPr lang="en-US" sz="1400" dirty="0"/>
          </a:p>
          <a:p>
            <a:pPr lvl="0" algn="just"/>
            <a:r>
              <a:rPr lang="en-US" sz="1400" dirty="0"/>
              <a:t>3. </a:t>
            </a:r>
            <a:r>
              <a:rPr lang="ro-RO" sz="1400" dirty="0"/>
              <a:t>Modernizarea infrastructurii de comunicații și imbunătătirea performanțelor sistemului informatic al Administrației Naționale de Meteorologie; </a:t>
            </a:r>
            <a:endParaRPr lang="en-US" sz="1400" dirty="0"/>
          </a:p>
          <a:p>
            <a:pPr lvl="0" algn="just"/>
            <a:r>
              <a:rPr lang="en-US" sz="1400" dirty="0"/>
              <a:t>4.</a:t>
            </a:r>
            <a:r>
              <a:rPr lang="ro-RO" sz="1400" dirty="0"/>
              <a:t>Extinderea modernizării rețelei naționale de stații meteorologice automate; </a:t>
            </a:r>
            <a:endParaRPr lang="en-US" sz="1400" dirty="0"/>
          </a:p>
          <a:p>
            <a:pPr lvl="0" algn="just"/>
            <a:r>
              <a:rPr lang="en-US" sz="1400" dirty="0"/>
              <a:t>5.</a:t>
            </a:r>
            <a:r>
              <a:rPr lang="ro-RO" sz="1400" dirty="0"/>
              <a:t>Sistem de recepție, prelucrare, vizualizare, arhivare și diseminare a datelor de la sateliții meteorologici și de supraveghere a atmosferei; </a:t>
            </a:r>
            <a:endParaRPr lang="en-US" sz="1400" dirty="0"/>
          </a:p>
          <a:p>
            <a:pPr lvl="0" algn="just"/>
            <a:r>
              <a:rPr lang="en-US" sz="1400" dirty="0"/>
              <a:t>6.</a:t>
            </a:r>
            <a:r>
              <a:rPr lang="ro-RO" sz="1400" dirty="0"/>
              <a:t>Sistem de recepție, prelucrare, arhivare și diseminare a datelor de la sateliții Copernicus Sentinel-1, Sentinel-2, Sentinel-3 și Sentinel-5P de tip capabil să asigure înregistrări ale zonelor afectate de dezastre sau situații de criză pe teritoriul național; </a:t>
            </a:r>
            <a:endParaRPr lang="en-US" sz="1400" dirty="0"/>
          </a:p>
          <a:p>
            <a:pPr lvl="0" algn="just"/>
            <a:r>
              <a:rPr lang="en-US" sz="1400" dirty="0"/>
              <a:t>7.</a:t>
            </a:r>
            <a:r>
              <a:rPr lang="ro-RO" sz="1400" dirty="0"/>
              <a:t> Centrul Agrometeorologic pentru Regiunea VI-Europa din cad</a:t>
            </a:r>
            <a:r>
              <a:rPr lang="en-US" sz="1400" dirty="0"/>
              <a:t>r</a:t>
            </a:r>
            <a:r>
              <a:rPr lang="ro-RO" sz="1400" dirty="0"/>
              <a:t>ul Organizației Meteorologice Mondiale (OMM). </a:t>
            </a:r>
            <a:endParaRPr lang="en-US" sz="1400" dirty="0"/>
          </a:p>
          <a:p>
            <a:endParaRPr lang="en-US" dirty="0"/>
          </a:p>
        </p:txBody>
      </p:sp>
    </p:spTree>
    <p:extLst>
      <p:ext uri="{BB962C8B-B14F-4D97-AF65-F5344CB8AC3E}">
        <p14:creationId xmlns:p14="http://schemas.microsoft.com/office/powerpoint/2010/main" val="3282340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8">
            <a:extLst>
              <a:ext uri="{FF2B5EF4-FFF2-40B4-BE49-F238E27FC236}">
                <a16:creationId xmlns:a16="http://schemas.microsoft.com/office/drawing/2014/main" id="{7BA3782A-A95A-4916-946C-5F07B98AA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284" y="50006"/>
            <a:ext cx="7366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180" name="Object 7">
            <a:extLst>
              <a:ext uri="{FF2B5EF4-FFF2-40B4-BE49-F238E27FC236}">
                <a16:creationId xmlns:a16="http://schemas.microsoft.com/office/drawing/2014/main" id="{2AD5199E-7B8C-4E6A-93ED-5EA7C74B30B8}"/>
              </a:ext>
            </a:extLst>
          </p:cNvPr>
          <p:cNvGraphicFramePr>
            <a:graphicFrameLocks noChangeAspect="1"/>
          </p:cNvGraphicFramePr>
          <p:nvPr>
            <p:extLst>
              <p:ext uri="{D42A27DB-BD31-4B8C-83A1-F6EECF244321}">
                <p14:modId xmlns:p14="http://schemas.microsoft.com/office/powerpoint/2010/main" val="3864813070"/>
              </p:ext>
            </p:extLst>
          </p:nvPr>
        </p:nvGraphicFramePr>
        <p:xfrm>
          <a:off x="3096072" y="18484"/>
          <a:ext cx="893763" cy="893763"/>
        </p:xfrm>
        <a:graphic>
          <a:graphicData uri="http://schemas.openxmlformats.org/presentationml/2006/ole">
            <mc:AlternateContent xmlns:mc="http://schemas.openxmlformats.org/markup-compatibility/2006">
              <mc:Choice xmlns:v="urn:schemas-microsoft-com:vml" Requires="v">
                <p:oleObj spid="_x0000_s38938" name="Acrobat Document" r:id="rId4" imgW="2881440" imgH="2882880" progId="AcroExch.Document.DC">
                  <p:embed/>
                </p:oleObj>
              </mc:Choice>
              <mc:Fallback>
                <p:oleObj name="Acrobat Document" r:id="rId4" imgW="2881440" imgH="2882880" progId="AcroExch.Document.DC">
                  <p:embed/>
                  <p:pic>
                    <p:nvPicPr>
                      <p:cNvPr id="50180" name="Object 7">
                        <a:extLst>
                          <a:ext uri="{FF2B5EF4-FFF2-40B4-BE49-F238E27FC236}">
                            <a16:creationId xmlns:a16="http://schemas.microsoft.com/office/drawing/2014/main" id="{2AD5199E-7B8C-4E6A-93ED-5EA7C74B3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072" y="18484"/>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1" name="Object 10">
            <a:extLst>
              <a:ext uri="{FF2B5EF4-FFF2-40B4-BE49-F238E27FC236}">
                <a16:creationId xmlns:a16="http://schemas.microsoft.com/office/drawing/2014/main" id="{50F79743-4E8A-484D-936B-631C64037086}"/>
              </a:ext>
            </a:extLst>
          </p:cNvPr>
          <p:cNvGraphicFramePr>
            <a:graphicFrameLocks noChangeAspect="1"/>
          </p:cNvGraphicFramePr>
          <p:nvPr>
            <p:extLst>
              <p:ext uri="{D42A27DB-BD31-4B8C-83A1-F6EECF244321}">
                <p14:modId xmlns:p14="http://schemas.microsoft.com/office/powerpoint/2010/main" val="736910435"/>
              </p:ext>
            </p:extLst>
          </p:nvPr>
        </p:nvGraphicFramePr>
        <p:xfrm>
          <a:off x="7241166" y="-12700"/>
          <a:ext cx="762000" cy="762000"/>
        </p:xfrm>
        <a:graphic>
          <a:graphicData uri="http://schemas.openxmlformats.org/presentationml/2006/ole">
            <mc:AlternateContent xmlns:mc="http://schemas.openxmlformats.org/markup-compatibility/2006">
              <mc:Choice xmlns:v="urn:schemas-microsoft-com:vml" Requires="v">
                <p:oleObj spid="_x0000_s38939" name="Acrobat Document" r:id="rId6" imgW="2881440" imgH="2882880" progId="AcroExch.Document.DC">
                  <p:embed/>
                </p:oleObj>
              </mc:Choice>
              <mc:Fallback>
                <p:oleObj name="Acrobat Document" r:id="rId6" imgW="2881440" imgH="2882880" progId="AcroExch.Document.DC">
                  <p:embed/>
                  <p:pic>
                    <p:nvPicPr>
                      <p:cNvPr id="50181" name="Object 10">
                        <a:extLst>
                          <a:ext uri="{FF2B5EF4-FFF2-40B4-BE49-F238E27FC236}">
                            <a16:creationId xmlns:a16="http://schemas.microsoft.com/office/drawing/2014/main" id="{50F79743-4E8A-484D-936B-631C64037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1166" y="-127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169C48D4-F450-4EFE-A91D-4B1373C33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3726" y="1478580"/>
            <a:ext cx="3120001" cy="2207221"/>
          </a:xfrm>
          <a:prstGeom prst="rect">
            <a:avLst/>
          </a:prstGeom>
          <a:ln>
            <a:solidFill>
              <a:schemeClr val="tx1"/>
            </a:solidFill>
          </a:ln>
        </p:spPr>
      </p:pic>
      <p:pic>
        <p:nvPicPr>
          <p:cNvPr id="5" name="Picture 4">
            <a:extLst>
              <a:ext uri="{FF2B5EF4-FFF2-40B4-BE49-F238E27FC236}">
                <a16:creationId xmlns:a16="http://schemas.microsoft.com/office/drawing/2014/main" id="{13CFCAB5-8D50-4682-9E4B-3B7C50208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0576" y="1436186"/>
            <a:ext cx="3093659" cy="2188584"/>
          </a:xfrm>
          <a:prstGeom prst="rect">
            <a:avLst/>
          </a:prstGeom>
          <a:ln>
            <a:solidFill>
              <a:schemeClr val="tx1"/>
            </a:solidFill>
          </a:ln>
        </p:spPr>
      </p:pic>
      <p:sp>
        <p:nvSpPr>
          <p:cNvPr id="6" name="TextBox 5">
            <a:extLst>
              <a:ext uri="{FF2B5EF4-FFF2-40B4-BE49-F238E27FC236}">
                <a16:creationId xmlns:a16="http://schemas.microsoft.com/office/drawing/2014/main" id="{AD1868DF-86D1-4A9A-A7D9-0E5276FC9024}"/>
              </a:ext>
            </a:extLst>
          </p:cNvPr>
          <p:cNvSpPr txBox="1"/>
          <p:nvPr/>
        </p:nvSpPr>
        <p:spPr>
          <a:xfrm>
            <a:off x="1382708" y="924478"/>
            <a:ext cx="2782036" cy="461665"/>
          </a:xfrm>
          <a:prstGeom prst="rect">
            <a:avLst/>
          </a:prstGeom>
          <a:noFill/>
          <a:ln>
            <a:solidFill>
              <a:schemeClr val="tx1"/>
            </a:solidFill>
          </a:ln>
        </p:spPr>
        <p:txBody>
          <a:bodyPr wrap="square" rtlCol="0">
            <a:spAutoFit/>
          </a:bodyPr>
          <a:lstStyle/>
          <a:p>
            <a:pPr algn="ctr"/>
            <a:r>
              <a:rPr lang="en-US" sz="1200" b="1" dirty="0" err="1">
                <a:solidFill>
                  <a:srgbClr val="002060"/>
                </a:solidFill>
              </a:rPr>
              <a:t>Obiectiv</a:t>
            </a:r>
            <a:r>
              <a:rPr lang="en-US" sz="1200" b="1" dirty="0">
                <a:solidFill>
                  <a:srgbClr val="002060"/>
                </a:solidFill>
              </a:rPr>
              <a:t> 1. </a:t>
            </a:r>
            <a:r>
              <a:rPr lang="en-US" sz="1200" dirty="0">
                <a:solidFill>
                  <a:srgbClr val="002060"/>
                </a:solidFill>
              </a:rPr>
              <a:t>7 </a:t>
            </a:r>
            <a:r>
              <a:rPr lang="en-US" sz="1200" dirty="0" err="1">
                <a:solidFill>
                  <a:srgbClr val="002060"/>
                </a:solidFill>
              </a:rPr>
              <a:t>radare</a:t>
            </a:r>
            <a:r>
              <a:rPr lang="en-US" sz="1200" dirty="0">
                <a:solidFill>
                  <a:srgbClr val="002060"/>
                </a:solidFill>
              </a:rPr>
              <a:t> Doppler in </a:t>
            </a:r>
            <a:r>
              <a:rPr lang="en-US" sz="1200" dirty="0" err="1">
                <a:solidFill>
                  <a:srgbClr val="002060"/>
                </a:solidFill>
              </a:rPr>
              <a:t>banda</a:t>
            </a:r>
            <a:r>
              <a:rPr lang="en-US" sz="1200" dirty="0">
                <a:solidFill>
                  <a:srgbClr val="002060"/>
                </a:solidFill>
              </a:rPr>
              <a:t> S, cu </a:t>
            </a:r>
            <a:r>
              <a:rPr lang="en-US" sz="1200" dirty="0" err="1">
                <a:solidFill>
                  <a:srgbClr val="002060"/>
                </a:solidFill>
              </a:rPr>
              <a:t>dubla</a:t>
            </a:r>
            <a:r>
              <a:rPr lang="en-US" sz="1200" dirty="0">
                <a:solidFill>
                  <a:srgbClr val="002060"/>
                </a:solidFill>
              </a:rPr>
              <a:t> </a:t>
            </a:r>
            <a:r>
              <a:rPr lang="en-US" sz="1200" dirty="0" err="1">
                <a:solidFill>
                  <a:srgbClr val="002060"/>
                </a:solidFill>
              </a:rPr>
              <a:t>polarizare</a:t>
            </a:r>
            <a:endParaRPr lang="en-US" sz="1200" dirty="0">
              <a:solidFill>
                <a:srgbClr val="002060"/>
              </a:solidFill>
            </a:endParaRPr>
          </a:p>
        </p:txBody>
      </p:sp>
      <p:sp>
        <p:nvSpPr>
          <p:cNvPr id="23" name="TextBox 22">
            <a:extLst>
              <a:ext uri="{FF2B5EF4-FFF2-40B4-BE49-F238E27FC236}">
                <a16:creationId xmlns:a16="http://schemas.microsoft.com/office/drawing/2014/main" id="{9E09EA19-0DFC-4A18-8B72-5B7CBD36E82E}"/>
              </a:ext>
            </a:extLst>
          </p:cNvPr>
          <p:cNvSpPr txBox="1"/>
          <p:nvPr/>
        </p:nvSpPr>
        <p:spPr>
          <a:xfrm>
            <a:off x="5611839" y="891018"/>
            <a:ext cx="2590328" cy="461665"/>
          </a:xfrm>
          <a:prstGeom prst="rect">
            <a:avLst/>
          </a:prstGeom>
          <a:noFill/>
          <a:ln>
            <a:solidFill>
              <a:schemeClr val="tx1"/>
            </a:solidFill>
          </a:ln>
        </p:spPr>
        <p:txBody>
          <a:bodyPr wrap="square" rtlCol="0">
            <a:spAutoFit/>
          </a:bodyPr>
          <a:lstStyle/>
          <a:p>
            <a:pPr algn="ctr"/>
            <a:r>
              <a:rPr lang="en-US" sz="1200" dirty="0" err="1">
                <a:solidFill>
                  <a:srgbClr val="002060"/>
                </a:solidFill>
              </a:rPr>
              <a:t>Obiectiv</a:t>
            </a:r>
            <a:r>
              <a:rPr lang="en-US" sz="1200" dirty="0">
                <a:solidFill>
                  <a:srgbClr val="002060"/>
                </a:solidFill>
              </a:rPr>
              <a:t> 2. 16 </a:t>
            </a:r>
            <a:r>
              <a:rPr lang="en-US" sz="1200" dirty="0" err="1">
                <a:solidFill>
                  <a:srgbClr val="002060"/>
                </a:solidFill>
              </a:rPr>
              <a:t>senzori</a:t>
            </a:r>
            <a:r>
              <a:rPr lang="en-US" sz="1200" dirty="0">
                <a:solidFill>
                  <a:srgbClr val="002060"/>
                </a:solidFill>
              </a:rPr>
              <a:t> </a:t>
            </a:r>
            <a:r>
              <a:rPr lang="en-US" sz="1200" dirty="0" err="1">
                <a:solidFill>
                  <a:srgbClr val="002060"/>
                </a:solidFill>
              </a:rPr>
              <a:t>pt</a:t>
            </a:r>
            <a:r>
              <a:rPr lang="en-US" sz="1200" dirty="0">
                <a:solidFill>
                  <a:srgbClr val="002060"/>
                </a:solidFill>
              </a:rPr>
              <a:t> </a:t>
            </a:r>
            <a:r>
              <a:rPr lang="en-US" sz="1200" dirty="0" err="1">
                <a:solidFill>
                  <a:srgbClr val="002060"/>
                </a:solidFill>
              </a:rPr>
              <a:t>detectia</a:t>
            </a:r>
            <a:r>
              <a:rPr lang="en-US" sz="1200" dirty="0">
                <a:solidFill>
                  <a:srgbClr val="002060"/>
                </a:solidFill>
              </a:rPr>
              <a:t> </a:t>
            </a:r>
            <a:r>
              <a:rPr lang="en-US" sz="1200" dirty="0" err="1">
                <a:solidFill>
                  <a:srgbClr val="002060"/>
                </a:solidFill>
              </a:rPr>
              <a:t>fulgerelor</a:t>
            </a:r>
            <a:endParaRPr lang="en-US" sz="1200" dirty="0">
              <a:solidFill>
                <a:srgbClr val="002060"/>
              </a:solidFill>
            </a:endParaRPr>
          </a:p>
        </p:txBody>
      </p:sp>
      <p:pic>
        <p:nvPicPr>
          <p:cNvPr id="8" name="Picture 7">
            <a:extLst>
              <a:ext uri="{FF2B5EF4-FFF2-40B4-BE49-F238E27FC236}">
                <a16:creationId xmlns:a16="http://schemas.microsoft.com/office/drawing/2014/main" id="{B6FB3989-E45E-41C1-90E1-F06B11981B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91" y="4202422"/>
            <a:ext cx="2295838" cy="1624173"/>
          </a:xfrm>
          <a:prstGeom prst="rect">
            <a:avLst/>
          </a:prstGeom>
          <a:ln>
            <a:solidFill>
              <a:schemeClr val="tx1"/>
            </a:solidFill>
          </a:ln>
        </p:spPr>
      </p:pic>
      <p:pic>
        <p:nvPicPr>
          <p:cNvPr id="10" name="Picture 9">
            <a:extLst>
              <a:ext uri="{FF2B5EF4-FFF2-40B4-BE49-F238E27FC236}">
                <a16:creationId xmlns:a16="http://schemas.microsoft.com/office/drawing/2014/main" id="{82366EB4-8240-4015-8F6B-CA68B07083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4643" y="4202422"/>
            <a:ext cx="2295840" cy="1624174"/>
          </a:xfrm>
          <a:prstGeom prst="rect">
            <a:avLst/>
          </a:prstGeom>
          <a:ln>
            <a:solidFill>
              <a:schemeClr val="tx1"/>
            </a:solidFill>
          </a:ln>
        </p:spPr>
      </p:pic>
      <p:pic>
        <p:nvPicPr>
          <p:cNvPr id="12" name="Picture 11">
            <a:extLst>
              <a:ext uri="{FF2B5EF4-FFF2-40B4-BE49-F238E27FC236}">
                <a16:creationId xmlns:a16="http://schemas.microsoft.com/office/drawing/2014/main" id="{5953FC44-7821-4F81-9005-05C0BD4F70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2862" y="4202422"/>
            <a:ext cx="2295836" cy="1624173"/>
          </a:xfrm>
          <a:prstGeom prst="rect">
            <a:avLst/>
          </a:prstGeom>
          <a:ln>
            <a:solidFill>
              <a:schemeClr val="tx1"/>
            </a:solidFill>
          </a:ln>
        </p:spPr>
      </p:pic>
      <p:pic>
        <p:nvPicPr>
          <p:cNvPr id="14" name="Picture 13">
            <a:extLst>
              <a:ext uri="{FF2B5EF4-FFF2-40B4-BE49-F238E27FC236}">
                <a16:creationId xmlns:a16="http://schemas.microsoft.com/office/drawing/2014/main" id="{5C58C60C-0E0E-447B-9E0C-19049E27D8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86316" y="4202422"/>
            <a:ext cx="2295838" cy="1624173"/>
          </a:xfrm>
          <a:prstGeom prst="rect">
            <a:avLst/>
          </a:prstGeom>
          <a:ln>
            <a:solidFill>
              <a:schemeClr val="tx1"/>
            </a:solidFill>
          </a:ln>
        </p:spPr>
      </p:pic>
      <p:pic>
        <p:nvPicPr>
          <p:cNvPr id="16" name="Picture 15">
            <a:extLst>
              <a:ext uri="{FF2B5EF4-FFF2-40B4-BE49-F238E27FC236}">
                <a16:creationId xmlns:a16="http://schemas.microsoft.com/office/drawing/2014/main" id="{0CBDB0A1-786A-4C0A-9AE2-A877C86190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0262" y="4202421"/>
            <a:ext cx="2295838" cy="1624173"/>
          </a:xfrm>
          <a:prstGeom prst="rect">
            <a:avLst/>
          </a:prstGeom>
          <a:ln>
            <a:solidFill>
              <a:schemeClr val="tx1"/>
            </a:solidFill>
          </a:ln>
        </p:spPr>
      </p:pic>
      <p:sp>
        <p:nvSpPr>
          <p:cNvPr id="17" name="Rectangle 16">
            <a:extLst>
              <a:ext uri="{FF2B5EF4-FFF2-40B4-BE49-F238E27FC236}">
                <a16:creationId xmlns:a16="http://schemas.microsoft.com/office/drawing/2014/main" id="{CB49A3D9-F21E-4CEA-906C-1587C53FDBD9}"/>
              </a:ext>
            </a:extLst>
          </p:cNvPr>
          <p:cNvSpPr/>
          <p:nvPr/>
        </p:nvSpPr>
        <p:spPr>
          <a:xfrm>
            <a:off x="815103" y="3746833"/>
            <a:ext cx="9404362" cy="270715"/>
          </a:xfrm>
          <a:prstGeom prst="rect">
            <a:avLst/>
          </a:prstGeom>
          <a:solidFill>
            <a:schemeClr val="bg1"/>
          </a:solidFill>
          <a:ln>
            <a:solidFill>
              <a:schemeClr val="tx1"/>
            </a:solidFill>
          </a:ln>
        </p:spPr>
        <p:txBody>
          <a:bodyPr wrap="square">
            <a:spAutoFit/>
          </a:bodyPr>
          <a:lstStyle/>
          <a:p>
            <a:pPr lvl="1" algn="ctr">
              <a:lnSpc>
                <a:spcPct val="115000"/>
              </a:lnSpc>
              <a:spcBef>
                <a:spcPts val="300"/>
              </a:spcBef>
              <a:spcAft>
                <a:spcPts val="300"/>
              </a:spcAft>
              <a:tabLst>
                <a:tab pos="674370" algn="l"/>
              </a:tabLst>
            </a:pPr>
            <a:r>
              <a:rPr lang="en-US" sz="1100" b="1" dirty="0" err="1">
                <a:solidFill>
                  <a:srgbClr val="002060"/>
                </a:solidFill>
                <a:latin typeface="Trebuchet MS" panose="020B0603020202020204" pitchFamily="34" charset="0"/>
                <a:ea typeface="Calibri" panose="020F0502020204030204" pitchFamily="34" charset="0"/>
                <a:cs typeface="Arial" panose="020B0604020202020204" pitchFamily="34" charset="0"/>
              </a:rPr>
              <a:t>Obiectiv</a:t>
            </a:r>
            <a:r>
              <a:rPr lang="en-US" sz="1100" b="1" dirty="0">
                <a:solidFill>
                  <a:srgbClr val="002060"/>
                </a:solidFill>
                <a:latin typeface="Trebuchet MS" panose="020B0603020202020204" pitchFamily="34" charset="0"/>
                <a:ea typeface="Calibri" panose="020F0502020204030204" pitchFamily="34" charset="0"/>
                <a:cs typeface="Arial" panose="020B0604020202020204" pitchFamily="34" charset="0"/>
              </a:rPr>
              <a:t> 4.</a:t>
            </a:r>
            <a:r>
              <a:rPr lang="ro-RO" sz="1100" b="1" dirty="0">
                <a:solidFill>
                  <a:srgbClr val="002060"/>
                </a:solidFill>
                <a:latin typeface="Trebuchet MS" panose="020B0603020202020204" pitchFamily="34" charset="0"/>
                <a:ea typeface="Calibri" panose="020F0502020204030204" pitchFamily="34" charset="0"/>
                <a:cs typeface="Arial" panose="020B0604020202020204" pitchFamily="34" charset="0"/>
              </a:rPr>
              <a:t>Extinderea modernizării rețelei naționale de stații meteorologice automate </a:t>
            </a:r>
            <a:r>
              <a:rPr lang="en-US" sz="1100" b="1" dirty="0">
                <a:solidFill>
                  <a:srgbClr val="002060"/>
                </a:solidFill>
                <a:latin typeface="Trebuchet MS" panose="020B0603020202020204" pitchFamily="34" charset="0"/>
                <a:ea typeface="Calibri" panose="020F0502020204030204" pitchFamily="34" charset="0"/>
                <a:cs typeface="Arial" panose="020B0604020202020204" pitchFamily="34" charset="0"/>
              </a:rPr>
              <a:t>/ 80 </a:t>
            </a:r>
            <a:r>
              <a:rPr lang="en-US" sz="1100" b="1" dirty="0" err="1">
                <a:solidFill>
                  <a:srgbClr val="002060"/>
                </a:solidFill>
                <a:latin typeface="Trebuchet MS" panose="020B0603020202020204" pitchFamily="34" charset="0"/>
                <a:ea typeface="Calibri" panose="020F0502020204030204" pitchFamily="34" charset="0"/>
                <a:cs typeface="Arial" panose="020B0604020202020204" pitchFamily="34" charset="0"/>
              </a:rPr>
              <a:t>statii</a:t>
            </a:r>
            <a:r>
              <a:rPr lang="en-US" sz="1100" b="1" dirty="0">
                <a:solidFill>
                  <a:srgbClr val="002060"/>
                </a:solidFill>
                <a:latin typeface="Trebuchet MS" panose="020B0603020202020204" pitchFamily="34" charset="0"/>
                <a:ea typeface="Calibri" panose="020F0502020204030204" pitchFamily="34" charset="0"/>
                <a:cs typeface="Arial" panose="020B0604020202020204" pitchFamily="34" charset="0"/>
              </a:rPr>
              <a:t> </a:t>
            </a:r>
            <a:r>
              <a:rPr lang="en-US" sz="1100" b="1" dirty="0" err="1">
                <a:solidFill>
                  <a:srgbClr val="002060"/>
                </a:solidFill>
                <a:latin typeface="Trebuchet MS" panose="020B0603020202020204" pitchFamily="34" charset="0"/>
                <a:ea typeface="Calibri" panose="020F0502020204030204" pitchFamily="34" charset="0"/>
                <a:cs typeface="Arial" panose="020B0604020202020204" pitchFamily="34" charset="0"/>
              </a:rPr>
              <a:t>meteorologice</a:t>
            </a:r>
            <a:endParaRPr lang="en-US" sz="1100" dirty="0">
              <a:solidFill>
                <a:srgbClr val="002060"/>
              </a:solidFill>
              <a:effectLst/>
              <a:latin typeface="Trebuchet MS" panose="020B0603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521F640-0FD3-405F-9243-D9041760BD29}"/>
              </a:ext>
            </a:extLst>
          </p:cNvPr>
          <p:cNvSpPr/>
          <p:nvPr/>
        </p:nvSpPr>
        <p:spPr>
          <a:xfrm>
            <a:off x="4986689" y="5930969"/>
            <a:ext cx="1913463" cy="646331"/>
          </a:xfrm>
          <a:prstGeom prst="rect">
            <a:avLst/>
          </a:prstGeom>
          <a:solidFill>
            <a:schemeClr val="bg1"/>
          </a:solidFill>
          <a:ln>
            <a:solidFill>
              <a:schemeClr val="tx1"/>
            </a:solidFill>
          </a:ln>
        </p:spPr>
        <p:txBody>
          <a:bodyPr wrap="square">
            <a:spAutoFit/>
          </a:bodyPr>
          <a:lstStyle/>
          <a:p>
            <a:pPr algn="ctr"/>
            <a:r>
              <a:rPr lang="ro-RO" sz="1200" dirty="0">
                <a:latin typeface="Trebuchet MS" panose="020B0603020202020204" pitchFamily="34" charset="0"/>
                <a:ea typeface="Calibri" panose="020F0502020204030204" pitchFamily="34" charset="0"/>
              </a:rPr>
              <a:t>140 de senzori de timp prezent şi vizibilitate orizontală </a:t>
            </a:r>
            <a:endParaRPr lang="en-US" sz="1200" dirty="0">
              <a:latin typeface="Trebuchet MS" panose="020B0603020202020204" pitchFamily="34" charset="0"/>
            </a:endParaRPr>
          </a:p>
        </p:txBody>
      </p:sp>
      <p:sp>
        <p:nvSpPr>
          <p:cNvPr id="19" name="Rectangle 18">
            <a:extLst>
              <a:ext uri="{FF2B5EF4-FFF2-40B4-BE49-F238E27FC236}">
                <a16:creationId xmlns:a16="http://schemas.microsoft.com/office/drawing/2014/main" id="{086BAED8-46DA-4EF2-94E4-8241D3D2D446}"/>
              </a:ext>
            </a:extLst>
          </p:cNvPr>
          <p:cNvSpPr/>
          <p:nvPr/>
        </p:nvSpPr>
        <p:spPr>
          <a:xfrm>
            <a:off x="7186316" y="5902079"/>
            <a:ext cx="2448158" cy="830997"/>
          </a:xfrm>
          <a:prstGeom prst="rect">
            <a:avLst/>
          </a:prstGeom>
          <a:solidFill>
            <a:schemeClr val="bg1"/>
          </a:solidFill>
          <a:ln>
            <a:solidFill>
              <a:schemeClr val="tx1"/>
            </a:solidFill>
          </a:ln>
        </p:spPr>
        <p:txBody>
          <a:bodyPr wrap="square">
            <a:spAutoFit/>
          </a:bodyPr>
          <a:lstStyle/>
          <a:p>
            <a:pPr algn="ctr"/>
            <a:r>
              <a:rPr lang="ro-RO" sz="1200" dirty="0">
                <a:latin typeface="Trebuchet MS" panose="020B0603020202020204" pitchFamily="34" charset="0"/>
                <a:ea typeface="Calibri" panose="020F0502020204030204" pitchFamily="34" charset="0"/>
              </a:rPr>
              <a:t>156 de sisteme pentru detectarea genului norilor și a fenomenelor meteorologice asociate </a:t>
            </a:r>
            <a:endParaRPr lang="en-US" sz="1200" dirty="0">
              <a:latin typeface="Trebuchet MS" panose="020B0603020202020204" pitchFamily="34" charset="0"/>
            </a:endParaRPr>
          </a:p>
        </p:txBody>
      </p:sp>
      <p:sp>
        <p:nvSpPr>
          <p:cNvPr id="21" name="Rectangle 20">
            <a:extLst>
              <a:ext uri="{FF2B5EF4-FFF2-40B4-BE49-F238E27FC236}">
                <a16:creationId xmlns:a16="http://schemas.microsoft.com/office/drawing/2014/main" id="{050570B4-7130-4FFD-B057-A23FEB4605A3}"/>
              </a:ext>
            </a:extLst>
          </p:cNvPr>
          <p:cNvSpPr/>
          <p:nvPr/>
        </p:nvSpPr>
        <p:spPr>
          <a:xfrm>
            <a:off x="10012082" y="5906897"/>
            <a:ext cx="1731998" cy="646331"/>
          </a:xfrm>
          <a:prstGeom prst="rect">
            <a:avLst/>
          </a:prstGeom>
          <a:solidFill>
            <a:schemeClr val="bg1"/>
          </a:solidFill>
          <a:ln>
            <a:solidFill>
              <a:schemeClr val="tx1"/>
            </a:solidFill>
          </a:ln>
        </p:spPr>
        <p:txBody>
          <a:bodyPr wrap="square">
            <a:spAutoFit/>
          </a:bodyPr>
          <a:lstStyle/>
          <a:p>
            <a:pPr algn="ctr"/>
            <a:r>
              <a:rPr lang="ro-RO" sz="1200" dirty="0">
                <a:latin typeface="Trebuchet MS" panose="020B0603020202020204" pitchFamily="34" charset="0"/>
                <a:ea typeface="Calibri" panose="020F0502020204030204" pitchFamily="34" charset="0"/>
              </a:rPr>
              <a:t>120 de traductori pentru măsurarea stratului de zăpadă </a:t>
            </a:r>
            <a:endParaRPr lang="en-US" sz="1200" dirty="0">
              <a:latin typeface="Trebuchet MS" panose="020B0603020202020204" pitchFamily="34" charset="0"/>
            </a:endParaRPr>
          </a:p>
        </p:txBody>
      </p:sp>
      <p:sp>
        <p:nvSpPr>
          <p:cNvPr id="22" name="Rectangle 21">
            <a:extLst>
              <a:ext uri="{FF2B5EF4-FFF2-40B4-BE49-F238E27FC236}">
                <a16:creationId xmlns:a16="http://schemas.microsoft.com/office/drawing/2014/main" id="{F3877C70-A672-4378-B01E-844324376DE5}"/>
              </a:ext>
            </a:extLst>
          </p:cNvPr>
          <p:cNvSpPr/>
          <p:nvPr/>
        </p:nvSpPr>
        <p:spPr>
          <a:xfrm>
            <a:off x="2641439" y="5930969"/>
            <a:ext cx="1882247" cy="461665"/>
          </a:xfrm>
          <a:prstGeom prst="rect">
            <a:avLst/>
          </a:prstGeom>
          <a:solidFill>
            <a:schemeClr val="bg1"/>
          </a:solidFill>
          <a:ln>
            <a:solidFill>
              <a:schemeClr val="tx1"/>
            </a:solidFill>
          </a:ln>
        </p:spPr>
        <p:txBody>
          <a:bodyPr wrap="none">
            <a:spAutoFit/>
          </a:bodyPr>
          <a:lstStyle/>
          <a:p>
            <a:pPr algn="ctr"/>
            <a:r>
              <a:rPr lang="ro-RO" sz="1200" dirty="0">
                <a:latin typeface="Trebuchet MS" panose="020B0603020202020204" pitchFamily="34" charset="0"/>
                <a:ea typeface="Calibri" panose="020F0502020204030204" pitchFamily="34" charset="0"/>
              </a:rPr>
              <a:t>16 stații meteorologice</a:t>
            </a:r>
            <a:r>
              <a:rPr lang="en-US" sz="1200" dirty="0">
                <a:latin typeface="Trebuchet MS" panose="020B0603020202020204" pitchFamily="34" charset="0"/>
                <a:ea typeface="Calibri" panose="020F0502020204030204" pitchFamily="34" charset="0"/>
              </a:rPr>
              <a:t>, </a:t>
            </a:r>
          </a:p>
          <a:p>
            <a:pPr algn="ctr"/>
            <a:r>
              <a:rPr lang="en-US" sz="1200" dirty="0">
                <a:latin typeface="Trebuchet MS" panose="020B0603020202020204" pitchFamily="34" charset="0"/>
                <a:ea typeface="Calibri" panose="020F0502020204030204" pitchFamily="34" charset="0"/>
              </a:rPr>
              <a:t>cu </a:t>
            </a:r>
            <a:r>
              <a:rPr lang="en-US" sz="1200" dirty="0" err="1">
                <a:latin typeface="Trebuchet MS" panose="020B0603020202020204" pitchFamily="34" charset="0"/>
                <a:ea typeface="Calibri" panose="020F0502020204030204" pitchFamily="34" charset="0"/>
              </a:rPr>
              <a:t>ceilometre</a:t>
            </a:r>
            <a:r>
              <a:rPr lang="ro-RO" sz="1200" dirty="0">
                <a:latin typeface="Trebuchet MS" panose="020B0603020202020204" pitchFamily="34" charset="0"/>
                <a:ea typeface="Calibri" panose="020F0502020204030204" pitchFamily="34" charset="0"/>
              </a:rPr>
              <a:t> </a:t>
            </a:r>
            <a:endParaRPr lang="en-US" sz="1200" dirty="0">
              <a:latin typeface="Trebuchet MS" panose="020B0603020202020204" pitchFamily="34" charset="0"/>
            </a:endParaRPr>
          </a:p>
        </p:txBody>
      </p:sp>
      <p:sp>
        <p:nvSpPr>
          <p:cNvPr id="20" name="Rectangle 19">
            <a:extLst>
              <a:ext uri="{FF2B5EF4-FFF2-40B4-BE49-F238E27FC236}">
                <a16:creationId xmlns:a16="http://schemas.microsoft.com/office/drawing/2014/main" id="{7640FCAA-6D22-44F0-9D36-EDD29B79ED56}"/>
              </a:ext>
            </a:extLst>
          </p:cNvPr>
          <p:cNvSpPr/>
          <p:nvPr/>
        </p:nvSpPr>
        <p:spPr>
          <a:xfrm>
            <a:off x="223848" y="5930968"/>
            <a:ext cx="1882247" cy="461665"/>
          </a:xfrm>
          <a:prstGeom prst="rect">
            <a:avLst/>
          </a:prstGeom>
          <a:solidFill>
            <a:schemeClr val="bg1"/>
          </a:solidFill>
          <a:ln>
            <a:solidFill>
              <a:schemeClr val="tx1"/>
            </a:solidFill>
          </a:ln>
        </p:spPr>
        <p:txBody>
          <a:bodyPr wrap="none">
            <a:spAutoFit/>
          </a:bodyPr>
          <a:lstStyle/>
          <a:p>
            <a:pPr algn="ctr"/>
            <a:r>
              <a:rPr lang="en-US" sz="1200" dirty="0">
                <a:latin typeface="Trebuchet MS" panose="020B0603020202020204" pitchFamily="34" charset="0"/>
                <a:ea typeface="Calibri" panose="020F0502020204030204" pitchFamily="34" charset="0"/>
              </a:rPr>
              <a:t>80</a:t>
            </a:r>
            <a:r>
              <a:rPr lang="ro-RO" sz="1200" dirty="0">
                <a:latin typeface="Trebuchet MS" panose="020B0603020202020204" pitchFamily="34" charset="0"/>
                <a:ea typeface="Calibri" panose="020F0502020204030204" pitchFamily="34" charset="0"/>
              </a:rPr>
              <a:t> stații meteorologice</a:t>
            </a:r>
            <a:r>
              <a:rPr lang="en-US" sz="1200" dirty="0">
                <a:latin typeface="Trebuchet MS" panose="020B0603020202020204" pitchFamily="34" charset="0"/>
                <a:ea typeface="Calibri" panose="020F0502020204030204" pitchFamily="34" charset="0"/>
              </a:rPr>
              <a:t>, </a:t>
            </a:r>
          </a:p>
          <a:p>
            <a:pPr algn="ctr"/>
            <a:r>
              <a:rPr lang="en-US" sz="1200" dirty="0" err="1">
                <a:latin typeface="Trebuchet MS" panose="020B0603020202020204" pitchFamily="34" charset="0"/>
                <a:ea typeface="Calibri" panose="020F0502020204030204" pitchFamily="34" charset="0"/>
              </a:rPr>
              <a:t>traductori</a:t>
            </a:r>
            <a:r>
              <a:rPr lang="en-US" sz="1200" dirty="0">
                <a:latin typeface="Trebuchet MS" panose="020B0603020202020204" pitchFamily="34" charset="0"/>
                <a:ea typeface="Calibri" panose="020F0502020204030204" pitchFamily="34" charset="0"/>
              </a:rPr>
              <a:t> de </a:t>
            </a:r>
            <a:r>
              <a:rPr lang="en-US" sz="1200" dirty="0" err="1">
                <a:latin typeface="Trebuchet MS" panose="020B0603020202020204" pitchFamily="34" charset="0"/>
                <a:ea typeface="Calibri" panose="020F0502020204030204" pitchFamily="34" charset="0"/>
              </a:rPr>
              <a:t>baza</a:t>
            </a:r>
            <a:endParaRPr lang="en-US" sz="1200" dirty="0">
              <a:latin typeface="Trebuchet MS" panose="020B0603020202020204" pitchFamily="34" charset="0"/>
              <a:ea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8">
            <a:extLst>
              <a:ext uri="{FF2B5EF4-FFF2-40B4-BE49-F238E27FC236}">
                <a16:creationId xmlns:a16="http://schemas.microsoft.com/office/drawing/2014/main" id="{7BA3782A-A95A-4916-946C-5F07B98AA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284" y="50006"/>
            <a:ext cx="7366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180" name="Object 7">
            <a:extLst>
              <a:ext uri="{FF2B5EF4-FFF2-40B4-BE49-F238E27FC236}">
                <a16:creationId xmlns:a16="http://schemas.microsoft.com/office/drawing/2014/main" id="{2AD5199E-7B8C-4E6A-93ED-5EA7C74B30B8}"/>
              </a:ext>
            </a:extLst>
          </p:cNvPr>
          <p:cNvGraphicFramePr>
            <a:graphicFrameLocks noChangeAspect="1"/>
          </p:cNvGraphicFramePr>
          <p:nvPr/>
        </p:nvGraphicFramePr>
        <p:xfrm>
          <a:off x="3096072" y="69842"/>
          <a:ext cx="893763" cy="893763"/>
        </p:xfrm>
        <a:graphic>
          <a:graphicData uri="http://schemas.openxmlformats.org/presentationml/2006/ole">
            <mc:AlternateContent xmlns:mc="http://schemas.openxmlformats.org/markup-compatibility/2006">
              <mc:Choice xmlns:v="urn:schemas-microsoft-com:vml" Requires="v">
                <p:oleObj spid="_x0000_s40986" name="Acrobat Document" r:id="rId4" imgW="2881440" imgH="2882880" progId="AcroExch.Document.DC">
                  <p:embed/>
                </p:oleObj>
              </mc:Choice>
              <mc:Fallback>
                <p:oleObj name="Acrobat Document" r:id="rId4" imgW="2881440" imgH="2882880" progId="AcroExch.Document.DC">
                  <p:embed/>
                  <p:pic>
                    <p:nvPicPr>
                      <p:cNvPr id="50180" name="Object 7">
                        <a:extLst>
                          <a:ext uri="{FF2B5EF4-FFF2-40B4-BE49-F238E27FC236}">
                            <a16:creationId xmlns:a16="http://schemas.microsoft.com/office/drawing/2014/main" id="{2AD5199E-7B8C-4E6A-93ED-5EA7C74B3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072" y="69842"/>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81" name="Object 10">
            <a:extLst>
              <a:ext uri="{FF2B5EF4-FFF2-40B4-BE49-F238E27FC236}">
                <a16:creationId xmlns:a16="http://schemas.microsoft.com/office/drawing/2014/main" id="{50F79743-4E8A-484D-936B-631C64037086}"/>
              </a:ext>
            </a:extLst>
          </p:cNvPr>
          <p:cNvGraphicFramePr>
            <a:graphicFrameLocks noChangeAspect="1"/>
          </p:cNvGraphicFramePr>
          <p:nvPr/>
        </p:nvGraphicFramePr>
        <p:xfrm>
          <a:off x="7241166" y="-12700"/>
          <a:ext cx="762000" cy="762000"/>
        </p:xfrm>
        <a:graphic>
          <a:graphicData uri="http://schemas.openxmlformats.org/presentationml/2006/ole">
            <mc:AlternateContent xmlns:mc="http://schemas.openxmlformats.org/markup-compatibility/2006">
              <mc:Choice xmlns:v="urn:schemas-microsoft-com:vml" Requires="v">
                <p:oleObj spid="_x0000_s40987" name="Acrobat Document" r:id="rId6" imgW="2881440" imgH="2882880" progId="AcroExch.Document.DC">
                  <p:embed/>
                </p:oleObj>
              </mc:Choice>
              <mc:Fallback>
                <p:oleObj name="Acrobat Document" r:id="rId6" imgW="2881440" imgH="2882880" progId="AcroExch.Document.DC">
                  <p:embed/>
                  <p:pic>
                    <p:nvPicPr>
                      <p:cNvPr id="50181" name="Object 10">
                        <a:extLst>
                          <a:ext uri="{FF2B5EF4-FFF2-40B4-BE49-F238E27FC236}">
                            <a16:creationId xmlns:a16="http://schemas.microsoft.com/office/drawing/2014/main" id="{50F79743-4E8A-484D-936B-631C640370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1166" y="-127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82" name="Rectangle 4">
            <a:extLst>
              <a:ext uri="{FF2B5EF4-FFF2-40B4-BE49-F238E27FC236}">
                <a16:creationId xmlns:a16="http://schemas.microsoft.com/office/drawing/2014/main" id="{8F8EA5D9-E6DB-4A76-9F9D-D7842E90B452}"/>
              </a:ext>
            </a:extLst>
          </p:cNvPr>
          <p:cNvSpPr>
            <a:spLocks noChangeArrowheads="1"/>
          </p:cNvSpPr>
          <p:nvPr/>
        </p:nvSpPr>
        <p:spPr bwMode="auto">
          <a:xfrm>
            <a:off x="1454956" y="965980"/>
            <a:ext cx="8861253"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1400" b="1" dirty="0" err="1">
                <a:solidFill>
                  <a:srgbClr val="002060"/>
                </a:solidFill>
                <a:latin typeface="Trebuchet MS" panose="020B0603020202020204" pitchFamily="34" charset="0"/>
                <a:ea typeface="Calibri" panose="020F0502020204030204" pitchFamily="34" charset="0"/>
                <a:cs typeface="Times New Roman" panose="02020603050405020304" pitchFamily="18" charset="0"/>
              </a:rPr>
              <a:t>Obiectivul</a:t>
            </a:r>
            <a:r>
              <a:rPr lang="en-US" altLang="en-US" sz="14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 7</a:t>
            </a:r>
            <a:r>
              <a:rPr lang="en-US" altLang="en-US" sz="1600" b="1" dirty="0">
                <a:solidFill>
                  <a:srgbClr val="002060"/>
                </a:solidFill>
                <a:latin typeface="Trebuchet MS" panose="020B0603020202020204" pitchFamily="34" charset="0"/>
                <a:ea typeface="Calibri" panose="020F0502020204030204" pitchFamily="34" charset="0"/>
                <a:cs typeface="Times New Roman" panose="02020603050405020304" pitchFamily="18" charset="0"/>
              </a:rPr>
              <a:t>. </a:t>
            </a:r>
            <a:r>
              <a:rPr lang="gsw-FR" sz="1600" b="1" dirty="0">
                <a:solidFill>
                  <a:srgbClr val="002060"/>
                </a:solidFill>
                <a:latin typeface="Trebuchet MS" panose="020B0603020202020204" pitchFamily="34" charset="0"/>
              </a:rPr>
              <a:t>Înfiinţarea Centrului Agrometeorologic pentru Regiunea VI - Europa din cadrul Organizaţiei Meteorologice Mondiale (OMM)</a:t>
            </a:r>
            <a:endParaRPr lang="en-US" sz="1600" dirty="0">
              <a:solidFill>
                <a:srgbClr val="002060"/>
              </a:solidFill>
              <a:latin typeface="Trebuchet MS" panose="020B0603020202020204" pitchFamily="34" charset="0"/>
            </a:endParaRPr>
          </a:p>
        </p:txBody>
      </p:sp>
      <p:sp>
        <p:nvSpPr>
          <p:cNvPr id="50183" name="Rectangle 6">
            <a:extLst>
              <a:ext uri="{FF2B5EF4-FFF2-40B4-BE49-F238E27FC236}">
                <a16:creationId xmlns:a16="http://schemas.microsoft.com/office/drawing/2014/main" id="{3A1B5CF7-628D-4360-9F5D-9D35CFF73D61}"/>
              </a:ext>
            </a:extLst>
          </p:cNvPr>
          <p:cNvSpPr>
            <a:spLocks noChangeArrowheads="1"/>
          </p:cNvSpPr>
          <p:nvPr/>
        </p:nvSpPr>
        <p:spPr bwMode="auto">
          <a:xfrm>
            <a:off x="976875" y="1741488"/>
            <a:ext cx="9817417" cy="18739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6000"/>
              </a:lnSpc>
              <a:spcBef>
                <a:spcPct val="0"/>
              </a:spcBef>
              <a:buFontTx/>
              <a:buNone/>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ro-RO" altLang="en-US" sz="1100" dirty="0">
                <a:latin typeface="Trebuchet MS" panose="020B0603020202020204" pitchFamily="34" charset="0"/>
                <a:ea typeface="Calibri" panose="020F0502020204030204" pitchFamily="34" charset="0"/>
                <a:cs typeface="Times New Roman" panose="02020603050405020304" pitchFamily="18" charset="0"/>
              </a:rPr>
              <a:t>evaluări ale impactului fenomenelor legate de vreme și climă asupra sistemelor agricole actuale și viitoare și se vor identifica măsurile care trebuie luate în vederea asigurării unei dezvoltări durabile a sistemelor agricole în cadrul Asociației Regionale VI (Europa), în contextul în care, în întreaga lume, efectele variabilității și schimbărilor climatice devin din ce în ce mai evidente.</a:t>
            </a:r>
            <a:endParaRPr lang="en-US" altLang="en-US" sz="11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06000"/>
              </a:lnSpc>
              <a:spcBef>
                <a:spcPct val="0"/>
              </a:spcBef>
              <a:buFontTx/>
              <a:buNone/>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îmbunățatirea</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cooperării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între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Serviciile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Meteorologice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Hidrologice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Naționale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din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cadrul</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Regiunii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VI, de a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spori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pregătirea</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profesională</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în</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domeniu</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de a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facilita</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încheierea</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de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parteneriate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benefice la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nivel</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european</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internațional</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în</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vederea</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implementării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cu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succes</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programelor</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proiectelor</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de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cercetare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în</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direcția</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reducerii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efectelor</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datorate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încălzirii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globale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schimbărilor</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climatice</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a:t>
            </a:r>
          </a:p>
          <a:p>
            <a:pPr algn="just">
              <a:lnSpc>
                <a:spcPct val="106000"/>
              </a:lnSpc>
              <a:spcBef>
                <a:spcPct val="0"/>
              </a:spcBef>
              <a:buFontTx/>
              <a:buNone/>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ro-RO" altLang="en-US" sz="1100" dirty="0">
                <a:latin typeface="Trebuchet MS" panose="020B0603020202020204" pitchFamily="34" charset="0"/>
                <a:ea typeface="Calibri" panose="020F0502020204030204" pitchFamily="34" charset="0"/>
                <a:cs typeface="Times New Roman" panose="02020603050405020304" pitchFamily="18" charset="0"/>
              </a:rPr>
              <a:t>activități în domeniul agrometeorologiei, pornind de la observații și monitoring, continuând cu procesarea și schimbul de date și până la furnizarea de servicii/produse. Activitățile de training și pregătire profesională continuă a specialiștilor în domeniul agrometeorologiei și științelor conexe, dar și a tinerilor cercetători se vor regăsi în programa Centrului. Schimburile de experiență și exemplele de bune practici, precum și stagiile de training vor fi încurajate atât la nivelul Serviciilor Meteorologice Naționale cât și al Centrelor Regionale de Training din cadrul OMM.</a:t>
            </a:r>
            <a:r>
              <a:rPr lang="ro-RO" altLang="en-US" sz="1100" dirty="0">
                <a:latin typeface="Trebuchet MS" panose="020B0603020202020204" pitchFamily="34" charset="0"/>
                <a:ea typeface="Calibri" panose="020F0502020204030204" pitchFamily="34" charset="0"/>
                <a:cs typeface="Arial" panose="020B0604020202020204" pitchFamily="34" charset="0"/>
              </a:rPr>
              <a:t> </a:t>
            </a:r>
            <a:endParaRPr lang="en-US" altLang="en-US" sz="11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50184" name="Picture 11">
            <a:extLst>
              <a:ext uri="{FF2B5EF4-FFF2-40B4-BE49-F238E27FC236}">
                <a16:creationId xmlns:a16="http://schemas.microsoft.com/office/drawing/2014/main" id="{CE78EACA-89AA-4B30-BA65-5093BC7324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824" y="6172868"/>
            <a:ext cx="636804" cy="57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3B09264-1894-45C6-8A57-5579EDC31144}"/>
              </a:ext>
            </a:extLst>
          </p:cNvPr>
          <p:cNvSpPr txBox="1"/>
          <p:nvPr/>
        </p:nvSpPr>
        <p:spPr>
          <a:xfrm>
            <a:off x="1120847" y="3789368"/>
            <a:ext cx="10867953" cy="1107996"/>
          </a:xfrm>
          <a:prstGeom prst="rect">
            <a:avLst/>
          </a:prstGeom>
          <a:solidFill>
            <a:schemeClr val="bg1"/>
          </a:solidFill>
          <a:ln>
            <a:solidFill>
              <a:schemeClr val="tx1"/>
            </a:solidFill>
          </a:ln>
        </p:spPr>
        <p:txBody>
          <a:bodyPr wrap="square">
            <a:spAutoFit/>
          </a:bodyPr>
          <a:lstStyle/>
          <a:p>
            <a:pPr algn="ctr">
              <a:spcBef>
                <a:spcPct val="0"/>
              </a:spcBef>
              <a:buFontTx/>
              <a:buNone/>
            </a:pPr>
            <a:r>
              <a:rPr lang="ro-RO" altLang="en-US" sz="1400" b="1" dirty="0">
                <a:latin typeface="Trebuchet MS" panose="020B0603020202020204" pitchFamily="34" charset="0"/>
                <a:ea typeface="Calibri" panose="020F0502020204030204" pitchFamily="34" charset="0"/>
                <a:cs typeface="Times New Roman" panose="02020603050405020304" pitchFamily="18" charset="0"/>
              </a:rPr>
              <a:t>Congresul </a:t>
            </a:r>
            <a:r>
              <a:rPr lang="en-US" altLang="en-US" sz="1400" b="1" dirty="0">
                <a:latin typeface="Trebuchet MS" panose="020B0603020202020204" pitchFamily="34" charset="0"/>
                <a:ea typeface="Calibri" panose="020F0502020204030204" pitchFamily="34" charset="0"/>
                <a:cs typeface="Times New Roman" panose="02020603050405020304" pitchFamily="18" charset="0"/>
              </a:rPr>
              <a:t>Mondial de </a:t>
            </a:r>
            <a:r>
              <a:rPr lang="ro-RO" altLang="en-US" sz="1400" b="1" dirty="0">
                <a:latin typeface="Trebuchet MS" panose="020B0603020202020204" pitchFamily="34" charset="0"/>
                <a:ea typeface="Calibri" panose="020F0502020204030204" pitchFamily="34" charset="0"/>
                <a:cs typeface="Times New Roman" panose="02020603050405020304" pitchFamily="18" charset="0"/>
              </a:rPr>
              <a:t>Meteorologi</a:t>
            </a:r>
            <a:r>
              <a:rPr lang="en-US" altLang="en-US" sz="1400" b="1" dirty="0">
                <a:latin typeface="Trebuchet MS" panose="020B0603020202020204" pitchFamily="34" charset="0"/>
                <a:ea typeface="Calibri" panose="020F0502020204030204" pitchFamily="34" charset="0"/>
                <a:cs typeface="Times New Roman" panose="02020603050405020304" pitchFamily="18" charset="0"/>
              </a:rPr>
              <a:t>e , 2 - 14 </a:t>
            </a:r>
            <a:r>
              <a:rPr lang="ro-RO" altLang="en-US" sz="1400" b="1" dirty="0">
                <a:latin typeface="Trebuchet MS" panose="020B0603020202020204" pitchFamily="34" charset="0"/>
                <a:ea typeface="Calibri" panose="020F0502020204030204" pitchFamily="34" charset="0"/>
                <a:cs typeface="Times New Roman" panose="02020603050405020304" pitchFamily="18" charset="0"/>
              </a:rPr>
              <a:t>iunie 2019</a:t>
            </a:r>
            <a:endParaRPr lang="en-US" altLang="en-US" sz="1400" dirty="0">
              <a:latin typeface="Trebuchet MS" panose="020B0603020202020204" pitchFamily="34" charset="0"/>
              <a:ea typeface="Calibri" panose="020F0502020204030204" pitchFamily="34" charset="0"/>
              <a:cs typeface="Times New Roman" panose="02020603050405020304" pitchFamily="18" charset="0"/>
            </a:endParaRPr>
          </a:p>
          <a:p>
            <a:pPr algn="ctr">
              <a:defRPr/>
            </a:pPr>
            <a:r>
              <a:rPr lang="en-US" sz="1400" b="1" dirty="0">
                <a:latin typeface="Trebuchet MS" panose="020B0603020202020204" pitchFamily="34" charset="0"/>
                <a:ea typeface="Verdana" panose="020B0604030504040204" pitchFamily="34" charset="0"/>
                <a:cs typeface="Verdana" panose="020B0604030504040204" pitchFamily="34" charset="0"/>
              </a:rPr>
              <a:t>8 </a:t>
            </a:r>
            <a:r>
              <a:rPr lang="en-US" sz="1400" b="1" dirty="0" err="1">
                <a:latin typeface="Trebuchet MS" panose="020B0603020202020204" pitchFamily="34" charset="0"/>
                <a:ea typeface="Verdana" panose="020B0604030504040204" pitchFamily="34" charset="0"/>
                <a:cs typeface="Verdana" panose="020B0604030504040204" pitchFamily="34" charset="0"/>
              </a:rPr>
              <a:t>Iunie</a:t>
            </a:r>
            <a:r>
              <a:rPr lang="en-US" sz="1400" b="1" dirty="0">
                <a:latin typeface="Trebuchet MS" panose="020B0603020202020204" pitchFamily="34" charset="0"/>
                <a:ea typeface="Verdana" panose="020B0604030504040204" pitchFamily="34" charset="0"/>
                <a:cs typeface="Verdana" panose="020B0604030504040204" pitchFamily="34" charset="0"/>
              </a:rPr>
              <a:t> 2019, Geneva /</a:t>
            </a:r>
            <a:r>
              <a:rPr lang="en-US" sz="1400" b="1" dirty="0" err="1">
                <a:latin typeface="Trebuchet MS" panose="020B0603020202020204" pitchFamily="34" charset="0"/>
                <a:ea typeface="Verdana" panose="020B0604030504040204" pitchFamily="34" charset="0"/>
                <a:cs typeface="Verdana" panose="020B0604030504040204" pitchFamily="34" charset="0"/>
              </a:rPr>
              <a:t>Prezentarea</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ro-RO" altLang="en-US" sz="1400" b="1" dirty="0">
                <a:latin typeface="Trebuchet MS" panose="020B0603020202020204" pitchFamily="34" charset="0"/>
                <a:ea typeface="Calibri" panose="020F0502020204030204" pitchFamily="34" charset="0"/>
                <a:cs typeface="Times New Roman" panose="02020603050405020304" pitchFamily="18" charset="0"/>
              </a:rPr>
              <a:t>inițiativei de înființare a Centrului Regional de Agrometeorologie pentru Asociația Regională VI (Europa) în România</a:t>
            </a:r>
            <a:r>
              <a:rPr lang="en-US" altLang="en-US" sz="1400" b="1" dirty="0">
                <a:latin typeface="Trebuchet MS" panose="020B0603020202020204" pitchFamily="34" charset="0"/>
                <a:ea typeface="Calibri" panose="020F0502020204030204" pitchFamily="34" charset="0"/>
                <a:cs typeface="Times New Roman" panose="02020603050405020304" pitchFamily="18" charset="0"/>
              </a:rPr>
              <a:t>, </a:t>
            </a:r>
            <a:r>
              <a:rPr lang="en-US" sz="1400" b="1" dirty="0">
                <a:latin typeface="Trebuchet MS" panose="020B0603020202020204" pitchFamily="34" charset="0"/>
                <a:ea typeface="Verdana" panose="020B0604030504040204" pitchFamily="34" charset="0"/>
                <a:cs typeface="Verdana" panose="020B0604030504040204" pitchFamily="34" charset="0"/>
              </a:rPr>
              <a:t>pentru </a:t>
            </a:r>
            <a:r>
              <a:rPr lang="en-US" sz="1400" b="1" dirty="0" err="1">
                <a:latin typeface="Trebuchet MS" panose="020B0603020202020204" pitchFamily="34" charset="0"/>
                <a:ea typeface="Verdana" panose="020B0604030504040204" pitchFamily="34" charset="0"/>
                <a:cs typeface="Verdana" panose="020B0604030504040204" pitchFamily="34" charset="0"/>
              </a:rPr>
              <a:t>dezvoltarea</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en-US" sz="1400" b="1" dirty="0" err="1">
                <a:latin typeface="Trebuchet MS" panose="020B0603020202020204" pitchFamily="34" charset="0"/>
                <a:ea typeface="Verdana" panose="020B0604030504040204" pitchFamily="34" charset="0"/>
                <a:cs typeface="Verdana" panose="020B0604030504040204" pitchFamily="34" charset="0"/>
              </a:rPr>
              <a:t>cooperarii</a:t>
            </a:r>
            <a:r>
              <a:rPr lang="en-US" sz="1400" b="1" dirty="0">
                <a:latin typeface="Trebuchet MS" panose="020B0603020202020204" pitchFamily="34" charset="0"/>
                <a:ea typeface="Verdana" panose="020B0604030504040204" pitchFamily="34" charset="0"/>
                <a:cs typeface="Verdana" panose="020B0604030504040204" pitchFamily="34" charset="0"/>
              </a:rPr>
              <a:t> in </a:t>
            </a:r>
            <a:r>
              <a:rPr lang="en-US" sz="1400" b="1" dirty="0" err="1">
                <a:latin typeface="Trebuchet MS" panose="020B0603020202020204" pitchFamily="34" charset="0"/>
                <a:ea typeface="Verdana" panose="020B0604030504040204" pitchFamily="34" charset="0"/>
                <a:cs typeface="Verdana" panose="020B0604030504040204" pitchFamily="34" charset="0"/>
              </a:rPr>
              <a:t>domeniul</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en-US" sz="1400" b="1" dirty="0" err="1">
                <a:latin typeface="Trebuchet MS" panose="020B0603020202020204" pitchFamily="34" charset="0"/>
                <a:ea typeface="Verdana" panose="020B0604030504040204" pitchFamily="34" charset="0"/>
                <a:cs typeface="Verdana" panose="020B0604030504040204" pitchFamily="34" charset="0"/>
              </a:rPr>
              <a:t>agriculturii</a:t>
            </a:r>
            <a:r>
              <a:rPr lang="en-US" sz="1400" b="1" dirty="0">
                <a:latin typeface="Trebuchet MS" panose="020B0603020202020204" pitchFamily="34" charset="0"/>
                <a:ea typeface="Verdana" panose="020B0604030504040204" pitchFamily="34" charset="0"/>
                <a:cs typeface="Verdana" panose="020B0604030504040204" pitchFamily="34" charset="0"/>
              </a:rPr>
              <a:t> la </a:t>
            </a:r>
            <a:r>
              <a:rPr lang="en-US" sz="1400" b="1" dirty="0" err="1">
                <a:latin typeface="Trebuchet MS" panose="020B0603020202020204" pitchFamily="34" charset="0"/>
                <a:ea typeface="Verdana" panose="020B0604030504040204" pitchFamily="34" charset="0"/>
                <a:cs typeface="Verdana" panose="020B0604030504040204" pitchFamily="34" charset="0"/>
              </a:rPr>
              <a:t>nivel</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en-US" sz="1400" b="1" dirty="0" err="1">
                <a:latin typeface="Trebuchet MS" panose="020B0603020202020204" pitchFamily="34" charset="0"/>
                <a:ea typeface="Verdana" panose="020B0604030504040204" pitchFamily="34" charset="0"/>
                <a:cs typeface="Verdana" panose="020B0604030504040204" pitchFamily="34" charset="0"/>
              </a:rPr>
              <a:t>european</a:t>
            </a:r>
            <a:r>
              <a:rPr lang="en-US" sz="1400" b="1" dirty="0">
                <a:latin typeface="Trebuchet MS" panose="020B0603020202020204" pitchFamily="34" charset="0"/>
                <a:ea typeface="Verdana" panose="020B0604030504040204" pitchFamily="34" charset="0"/>
                <a:cs typeface="Verdana" panose="020B0604030504040204" pitchFamily="34" charset="0"/>
              </a:rPr>
              <a:t>, in </a:t>
            </a:r>
            <a:r>
              <a:rPr lang="en-US" sz="1400" b="1" dirty="0" err="1">
                <a:latin typeface="Trebuchet MS" panose="020B0603020202020204" pitchFamily="34" charset="0"/>
                <a:ea typeface="Verdana" panose="020B0604030504040204" pitchFamily="34" charset="0"/>
                <a:cs typeface="Verdana" panose="020B0604030504040204" pitchFamily="34" charset="0"/>
              </a:rPr>
              <a:t>contextul</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en-US" sz="1400" b="1" dirty="0" err="1">
                <a:latin typeface="Trebuchet MS" panose="020B0603020202020204" pitchFamily="34" charset="0"/>
                <a:ea typeface="Verdana" panose="020B0604030504040204" pitchFamily="34" charset="0"/>
                <a:cs typeface="Verdana" panose="020B0604030504040204" pitchFamily="34" charset="0"/>
              </a:rPr>
              <a:t>schimbarilor</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en-US" sz="1400" b="1" dirty="0" err="1">
                <a:latin typeface="Trebuchet MS" panose="020B0603020202020204" pitchFamily="34" charset="0"/>
                <a:ea typeface="Verdana" panose="020B0604030504040204" pitchFamily="34" charset="0"/>
                <a:cs typeface="Verdana" panose="020B0604030504040204" pitchFamily="34" charset="0"/>
              </a:rPr>
              <a:t>climatice</a:t>
            </a:r>
            <a:r>
              <a:rPr lang="en-US" sz="1400" b="1" dirty="0">
                <a:latin typeface="Trebuchet MS" panose="020B0603020202020204" pitchFamily="34" charset="0"/>
                <a:ea typeface="Verdana" panose="020B0604030504040204" pitchFamily="34" charset="0"/>
                <a:cs typeface="Verdana" panose="020B0604030504040204" pitchFamily="34" charset="0"/>
              </a:rPr>
              <a:t> </a:t>
            </a:r>
            <a:r>
              <a:rPr lang="en-US" sz="1400" b="1" dirty="0" err="1">
                <a:latin typeface="Trebuchet MS" panose="020B0603020202020204" pitchFamily="34" charset="0"/>
                <a:ea typeface="Verdana" panose="020B0604030504040204" pitchFamily="34" charset="0"/>
                <a:cs typeface="Verdana" panose="020B0604030504040204" pitchFamily="34" charset="0"/>
              </a:rPr>
              <a:t>actuale</a:t>
            </a:r>
            <a:r>
              <a:rPr lang="en-US" sz="1400" b="1" dirty="0">
                <a:latin typeface="Trebuchet MS" panose="020B0603020202020204" pitchFamily="34" charset="0"/>
                <a:ea typeface="Verdana" panose="020B0604030504040204" pitchFamily="34" charset="0"/>
                <a:cs typeface="Verdana" panose="020B0604030504040204" pitchFamily="34" charset="0"/>
              </a:rPr>
              <a:t> si </a:t>
            </a:r>
            <a:r>
              <a:rPr lang="en-US" sz="1400" b="1" dirty="0" err="1">
                <a:latin typeface="Trebuchet MS" panose="020B0603020202020204" pitchFamily="34" charset="0"/>
                <a:ea typeface="Verdana" panose="020B0604030504040204" pitchFamily="34" charset="0"/>
                <a:cs typeface="Verdana" panose="020B0604030504040204" pitchFamily="34" charset="0"/>
              </a:rPr>
              <a:t>viitoare</a:t>
            </a:r>
            <a:endParaRPr lang="en-US" sz="1400" b="1" dirty="0">
              <a:latin typeface="Trebuchet MS" panose="020B0603020202020204" pitchFamily="34" charset="0"/>
              <a:ea typeface="Verdana" panose="020B0604030504040204" pitchFamily="34" charset="0"/>
              <a:cs typeface="Verdana" panose="020B0604030504040204" pitchFamily="34" charset="0"/>
            </a:endParaRPr>
          </a:p>
          <a:p>
            <a:pPr algn="ctr">
              <a:defRPr/>
            </a:pPr>
            <a:endParaRPr lang="en-US" sz="1000" b="1" dirty="0">
              <a:ea typeface="Verdana" panose="020B0604030504040204" pitchFamily="34" charset="0"/>
              <a:cs typeface="Verdana" panose="020B0604030504040204" pitchFamily="34" charset="0"/>
            </a:endParaRPr>
          </a:p>
        </p:txBody>
      </p:sp>
      <p:pic>
        <p:nvPicPr>
          <p:cNvPr id="50178" name="image3.jpg">
            <a:extLst>
              <a:ext uri="{FF2B5EF4-FFF2-40B4-BE49-F238E27FC236}">
                <a16:creationId xmlns:a16="http://schemas.microsoft.com/office/drawing/2014/main" id="{10A6017C-3121-4473-B600-4467F286B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93167" y="3473339"/>
            <a:ext cx="1512886" cy="509807"/>
          </a:xfrm>
          <a:prstGeom prst="rect">
            <a:avLst/>
          </a:prstGeom>
          <a:solidFill>
            <a:schemeClr val="bg1"/>
          </a:solidFill>
          <a:ln>
            <a:solidFill>
              <a:schemeClr val="tx1"/>
            </a:solidFill>
          </a:ln>
        </p:spPr>
      </p:pic>
      <p:pic>
        <p:nvPicPr>
          <p:cNvPr id="50192" name="Picture 33">
            <a:extLst>
              <a:ext uri="{FF2B5EF4-FFF2-40B4-BE49-F238E27FC236}">
                <a16:creationId xmlns:a16="http://schemas.microsoft.com/office/drawing/2014/main" id="{33F8E167-FCC1-45BD-8016-0E5C6FAA2F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2402" y="4834806"/>
            <a:ext cx="2817372" cy="19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2" descr="180705_DIReports_ROU">
            <a:extLst>
              <a:ext uri="{FF2B5EF4-FFF2-40B4-BE49-F238E27FC236}">
                <a16:creationId xmlns:a16="http://schemas.microsoft.com/office/drawing/2014/main" id="{B237194B-3A8F-4683-A087-DD40CE479330}"/>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467098" y="5125217"/>
            <a:ext cx="2075855" cy="15824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53" descr="180705_DIReports_EUR">
            <a:extLst>
              <a:ext uri="{FF2B5EF4-FFF2-40B4-BE49-F238E27FC236}">
                <a16:creationId xmlns:a16="http://schemas.microsoft.com/office/drawing/2014/main" id="{49E2EEA8-FF05-4DFD-B485-AE2886A46A79}"/>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612110" y="5125217"/>
            <a:ext cx="2129913" cy="1578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6F83A3C-66D1-403F-A68F-F504A6304F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23322" y="5108182"/>
            <a:ext cx="2693518" cy="1567676"/>
          </a:xfrm>
          <a:prstGeom prst="rect">
            <a:avLst/>
          </a:prstGeom>
        </p:spPr>
      </p:pic>
    </p:spTree>
    <p:extLst>
      <p:ext uri="{BB962C8B-B14F-4D97-AF65-F5344CB8AC3E}">
        <p14:creationId xmlns:p14="http://schemas.microsoft.com/office/powerpoint/2010/main" val="524213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3.jpg">
            <a:extLst>
              <a:ext uri="{FF2B5EF4-FFF2-40B4-BE49-F238E27FC236}">
                <a16:creationId xmlns:a16="http://schemas.microsoft.com/office/drawing/2014/main" id="{BBB3A4D6-6F7A-4FF3-A0B4-1F9544F7B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9592" y="889002"/>
            <a:ext cx="17430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a:extLst>
              <a:ext uri="{FF2B5EF4-FFF2-40B4-BE49-F238E27FC236}">
                <a16:creationId xmlns:a16="http://schemas.microsoft.com/office/drawing/2014/main" id="{B7A1BB5A-0CC7-46FD-B2A0-EB854EE65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489" y="99075"/>
            <a:ext cx="7366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05" name="Object 7">
            <a:extLst>
              <a:ext uri="{FF2B5EF4-FFF2-40B4-BE49-F238E27FC236}">
                <a16:creationId xmlns:a16="http://schemas.microsoft.com/office/drawing/2014/main" id="{F7219690-B38B-4EF1-A7C1-A58A83D6F3CB}"/>
              </a:ext>
            </a:extLst>
          </p:cNvPr>
          <p:cNvGraphicFramePr>
            <a:graphicFrameLocks noChangeAspect="1"/>
          </p:cNvGraphicFramePr>
          <p:nvPr>
            <p:extLst>
              <p:ext uri="{D42A27DB-BD31-4B8C-83A1-F6EECF244321}">
                <p14:modId xmlns:p14="http://schemas.microsoft.com/office/powerpoint/2010/main" val="3753151819"/>
              </p:ext>
            </p:extLst>
          </p:nvPr>
        </p:nvGraphicFramePr>
        <p:xfrm>
          <a:off x="3460534" y="83345"/>
          <a:ext cx="893763" cy="893763"/>
        </p:xfrm>
        <a:graphic>
          <a:graphicData uri="http://schemas.openxmlformats.org/presentationml/2006/ole">
            <mc:AlternateContent xmlns:mc="http://schemas.openxmlformats.org/markup-compatibility/2006">
              <mc:Choice xmlns:v="urn:schemas-microsoft-com:vml" Requires="v">
                <p:oleObj spid="_x0000_s39962" name="Acrobat Document" r:id="rId5" imgW="2881440" imgH="2882880" progId="AcroExch.Document.DC">
                  <p:embed/>
                </p:oleObj>
              </mc:Choice>
              <mc:Fallback>
                <p:oleObj name="Acrobat Document" r:id="rId5" imgW="2881440" imgH="2882880" progId="AcroExch.Document.DC">
                  <p:embed/>
                  <p:pic>
                    <p:nvPicPr>
                      <p:cNvPr id="51205" name="Object 7">
                        <a:extLst>
                          <a:ext uri="{FF2B5EF4-FFF2-40B4-BE49-F238E27FC236}">
                            <a16:creationId xmlns:a16="http://schemas.microsoft.com/office/drawing/2014/main" id="{F7219690-B38B-4EF1-A7C1-A58A83D6F3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534" y="83345"/>
                        <a:ext cx="893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206" name="Object 10">
            <a:extLst>
              <a:ext uri="{FF2B5EF4-FFF2-40B4-BE49-F238E27FC236}">
                <a16:creationId xmlns:a16="http://schemas.microsoft.com/office/drawing/2014/main" id="{69F951F9-475B-4F01-B24D-9ABEF77BD3D5}"/>
              </a:ext>
            </a:extLst>
          </p:cNvPr>
          <p:cNvGraphicFramePr>
            <a:graphicFrameLocks noChangeAspect="1"/>
          </p:cNvGraphicFramePr>
          <p:nvPr>
            <p:extLst>
              <p:ext uri="{D42A27DB-BD31-4B8C-83A1-F6EECF244321}">
                <p14:modId xmlns:p14="http://schemas.microsoft.com/office/powerpoint/2010/main" val="1619342543"/>
              </p:ext>
            </p:extLst>
          </p:nvPr>
        </p:nvGraphicFramePr>
        <p:xfrm>
          <a:off x="7602970" y="130969"/>
          <a:ext cx="762000" cy="762000"/>
        </p:xfrm>
        <a:graphic>
          <a:graphicData uri="http://schemas.openxmlformats.org/presentationml/2006/ole">
            <mc:AlternateContent xmlns:mc="http://schemas.openxmlformats.org/markup-compatibility/2006">
              <mc:Choice xmlns:v="urn:schemas-microsoft-com:vml" Requires="v">
                <p:oleObj spid="_x0000_s39963" name="Acrobat Document" r:id="rId7" imgW="2881440" imgH="2882880" progId="AcroExch.Document.DC">
                  <p:embed/>
                </p:oleObj>
              </mc:Choice>
              <mc:Fallback>
                <p:oleObj name="Acrobat Document" r:id="rId7" imgW="2881440" imgH="2882880" progId="AcroExch.Document.DC">
                  <p:embed/>
                  <p:pic>
                    <p:nvPicPr>
                      <p:cNvPr id="51206" name="Object 10">
                        <a:extLst>
                          <a:ext uri="{FF2B5EF4-FFF2-40B4-BE49-F238E27FC236}">
                            <a16:creationId xmlns:a16="http://schemas.microsoft.com/office/drawing/2014/main" id="{69F951F9-475B-4F01-B24D-9ABEF77BD3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2970" y="13096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7" name="Rectangle 4">
            <a:extLst>
              <a:ext uri="{FF2B5EF4-FFF2-40B4-BE49-F238E27FC236}">
                <a16:creationId xmlns:a16="http://schemas.microsoft.com/office/drawing/2014/main" id="{7E9AF26C-488E-4114-BAAC-48334D1FA678}"/>
              </a:ext>
            </a:extLst>
          </p:cNvPr>
          <p:cNvSpPr>
            <a:spLocks noChangeArrowheads="1"/>
          </p:cNvSpPr>
          <p:nvPr/>
        </p:nvSpPr>
        <p:spPr bwMode="auto">
          <a:xfrm>
            <a:off x="2262189" y="919163"/>
            <a:ext cx="7667625" cy="538162"/>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6000"/>
              </a:lnSpc>
              <a:spcBef>
                <a:spcPct val="0"/>
              </a:spcBef>
              <a:buFontTx/>
              <a:buNone/>
            </a:pPr>
            <a:r>
              <a:rPr lang="ro-RO" altLang="en-US" sz="1400" b="1">
                <a:latin typeface="Trebuchet MS" panose="020B0603020202020204" pitchFamily="34" charset="0"/>
                <a:ea typeface="Calibri" panose="020F0502020204030204" pitchFamily="34" charset="0"/>
                <a:cs typeface="Times New Roman" panose="02020603050405020304" pitchFamily="18" charset="0"/>
              </a:rPr>
              <a:t>Centrul Regional de Agrometeorologie pentru Asociația Regională VI (Europa) în România</a:t>
            </a:r>
            <a:r>
              <a:rPr lang="en-US" altLang="en-US" sz="1400" b="1">
                <a:latin typeface="Trebuchet MS" panose="020B0603020202020204" pitchFamily="34" charset="0"/>
                <a:ea typeface="Calibri" panose="020F0502020204030204" pitchFamily="34" charset="0"/>
                <a:cs typeface="Times New Roman" panose="02020603050405020304" pitchFamily="18" charset="0"/>
              </a:rPr>
              <a:t> / PERIOADA DE IMPLEMENTARE 2020-2023 </a:t>
            </a:r>
            <a:endParaRPr lang="en-US" altLang="en-US" sz="1400">
              <a:latin typeface="Calibri" panose="020F0502020204030204" pitchFamily="34" charset="0"/>
              <a:ea typeface="Calibri" panose="020F0502020204030204" pitchFamily="34" charset="0"/>
              <a:cs typeface="Times New Roman" panose="02020603050405020304" pitchFamily="18" charset="0"/>
            </a:endParaRPr>
          </a:p>
        </p:txBody>
      </p:sp>
      <p:sp>
        <p:nvSpPr>
          <p:cNvPr id="51208" name="Rectangle 9">
            <a:extLst>
              <a:ext uri="{FF2B5EF4-FFF2-40B4-BE49-F238E27FC236}">
                <a16:creationId xmlns:a16="http://schemas.microsoft.com/office/drawing/2014/main" id="{F0E252CF-68D0-4990-BA0F-0AD9CB8341BA}"/>
              </a:ext>
            </a:extLst>
          </p:cNvPr>
          <p:cNvSpPr>
            <a:spLocks noChangeArrowheads="1"/>
          </p:cNvSpPr>
          <p:nvPr/>
        </p:nvSpPr>
        <p:spPr bwMode="auto">
          <a:xfrm>
            <a:off x="460085" y="4532867"/>
            <a:ext cx="7645227" cy="15723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6000"/>
              </a:lnSpc>
              <a:spcBef>
                <a:spcPct val="0"/>
              </a:spcBef>
              <a:buFontTx/>
              <a:buNone/>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In </a:t>
            </a:r>
            <a:r>
              <a:rPr lang="en-US" altLang="en-US" sz="1100" dirty="0" err="1">
                <a:latin typeface="Trebuchet MS" panose="020B0603020202020204" pitchFamily="34" charset="0"/>
                <a:ea typeface="Calibri" panose="020F0502020204030204" pitchFamily="34" charset="0"/>
                <a:cs typeface="Times New Roman" panose="02020603050405020304" pitchFamily="18" charset="0"/>
              </a:rPr>
              <a:t>prezent</a:t>
            </a:r>
            <a:r>
              <a:rPr lang="en-US" altLang="en-US" sz="1100" dirty="0">
                <a:latin typeface="Trebuchet MS" panose="020B0603020202020204" pitchFamily="34" charset="0"/>
                <a:ea typeface="Calibri" panose="020F0502020204030204" pitchFamily="34" charset="0"/>
                <a:cs typeface="Times New Roman" panose="02020603050405020304" pitchFamily="18" charset="0"/>
              </a:rPr>
              <a:t>, </a:t>
            </a:r>
            <a:r>
              <a:rPr lang="ro-RO" altLang="en-US" sz="1100" b="1" dirty="0">
                <a:latin typeface="Trebuchet MS" panose="020B0603020202020204" pitchFamily="34" charset="0"/>
                <a:ea typeface="Calibri" panose="020F0502020204030204" pitchFamily="34" charset="0"/>
                <a:cs typeface="Times New Roman" panose="02020603050405020304" pitchFamily="18" charset="0"/>
              </a:rPr>
              <a:t>Administrația Națională de Meteorologie este beneficiarul a două p</a:t>
            </a:r>
            <a:r>
              <a:rPr lang="ro-RO" altLang="en-US" sz="1100" b="1" dirty="0">
                <a:latin typeface="Trebuchet MS" panose="020B0603020202020204" pitchFamily="34" charset="0"/>
                <a:ea typeface="Calibri" panose="020F0502020204030204" pitchFamily="34" charset="0"/>
                <a:cs typeface="Arial" panose="020B0604020202020204" pitchFamily="34" charset="0"/>
              </a:rPr>
              <a:t>roiecte de modernizare a infrastructu</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rii</a:t>
            </a:r>
            <a:r>
              <a:rPr lang="en-US" altLang="en-US" sz="1100" b="1" dirty="0">
                <a:latin typeface="Trebuchet MS" panose="020B0603020202020204" pitchFamily="34" charset="0"/>
                <a:ea typeface="Calibri" panose="020F0502020204030204" pitchFamily="34" charset="0"/>
                <a:cs typeface="Arial" panose="020B0604020202020204" pitchFamily="34" charset="0"/>
              </a:rPr>
              <a:t> de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meteorologie</a:t>
            </a:r>
            <a:r>
              <a:rPr lang="en-US" altLang="en-US" sz="1100" b="1" dirty="0">
                <a:latin typeface="Trebuchet MS" panose="020B0603020202020204" pitchFamily="34" charset="0"/>
                <a:ea typeface="Calibri" panose="020F0502020204030204" pitchFamily="34" charset="0"/>
                <a:cs typeface="Arial" panose="020B0604020202020204" pitchFamily="34" charset="0"/>
              </a:rPr>
              <a:t>,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finanţate</a:t>
            </a:r>
            <a:r>
              <a:rPr lang="en-US" altLang="en-US" sz="1100" b="1" dirty="0">
                <a:latin typeface="Trebuchet MS" panose="020B0603020202020204" pitchFamily="34" charset="0"/>
                <a:ea typeface="Calibri" panose="020F0502020204030204" pitchFamily="34" charset="0"/>
                <a:cs typeface="Arial" panose="020B0604020202020204" pitchFamily="34" charset="0"/>
              </a:rPr>
              <a:t>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prin</a:t>
            </a:r>
            <a:r>
              <a:rPr lang="en-US" altLang="en-US" sz="1100" b="1" dirty="0">
                <a:latin typeface="Trebuchet MS" panose="020B0603020202020204" pitchFamily="34" charset="0"/>
                <a:ea typeface="Calibri" panose="020F0502020204030204" pitchFamily="34" charset="0"/>
                <a:cs typeface="Arial" panose="020B0604020202020204" pitchFamily="34" charset="0"/>
              </a:rPr>
              <a:t> </a:t>
            </a:r>
            <a:r>
              <a:rPr lang="ro-RO" altLang="en-US" sz="1100" b="1" dirty="0">
                <a:latin typeface="Trebuchet MS" panose="020B0603020202020204" pitchFamily="34" charset="0"/>
                <a:ea typeface="Calibri" panose="020F0502020204030204" pitchFamily="34" charset="0"/>
                <a:cs typeface="Arial" panose="020B0604020202020204" pitchFamily="34" charset="0"/>
              </a:rPr>
              <a:t>Fondul de Coeziune al Uniunii Europene prin Programul Operațional Infrastructură Mare - POIM 2014-2020, din care unul în curs de implementare</a:t>
            </a:r>
            <a:r>
              <a:rPr lang="ro-RO" altLang="en-US" sz="1100" dirty="0">
                <a:latin typeface="Trebuchet MS" panose="020B0603020202020204" pitchFamily="34" charset="0"/>
                <a:ea typeface="Calibri" panose="020F0502020204030204" pitchFamily="34" charset="0"/>
                <a:cs typeface="Arial" panose="020B0604020202020204" pitchFamily="34" charset="0"/>
              </a:rPr>
              <a:t> </a:t>
            </a:r>
            <a:r>
              <a:rPr lang="ro-RO" altLang="en-US" sz="1100" b="1" dirty="0">
                <a:latin typeface="Trebuchet MS" panose="020B0603020202020204" pitchFamily="34" charset="0"/>
                <a:ea typeface="Calibri" panose="020F0502020204030204" pitchFamily="34" charset="0"/>
                <a:cs typeface="Arial" panose="020B0604020202020204" pitchFamily="34" charset="0"/>
              </a:rPr>
              <a:t>si al doilea, în faza de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evaluare</a:t>
            </a:r>
            <a:r>
              <a:rPr lang="en-US" altLang="en-US" sz="1100" b="1" dirty="0">
                <a:latin typeface="Trebuchet MS" panose="020B0603020202020204" pitchFamily="34" charset="0"/>
                <a:ea typeface="Calibri" panose="020F0502020204030204" pitchFamily="34" charset="0"/>
                <a:cs typeface="Arial" panose="020B0604020202020204" pitchFamily="34" charset="0"/>
              </a:rPr>
              <a:t> </a:t>
            </a:r>
            <a:r>
              <a:rPr lang="ro-RO" altLang="en-US" sz="1100" b="1" dirty="0">
                <a:latin typeface="Trebuchet MS" panose="020B0603020202020204" pitchFamily="34" charset="0"/>
                <a:ea typeface="Calibri" panose="020F0502020204030204" pitchFamily="34" charset="0"/>
                <a:cs typeface="Arial" panose="020B0604020202020204" pitchFamily="34" charset="0"/>
              </a:rPr>
              <a:t>a aplicaţiei tehnice de finanţare</a:t>
            </a:r>
            <a:r>
              <a:rPr lang="en-US" altLang="en-US" sz="1100" b="1" dirty="0">
                <a:latin typeface="Trebuchet MS" panose="020B0603020202020204" pitchFamily="34" charset="0"/>
                <a:ea typeface="Calibri" panose="020F0502020204030204" pitchFamily="34" charset="0"/>
                <a:cs typeface="Arial" panose="020B0604020202020204" pitchFamily="34" charset="0"/>
              </a:rPr>
              <a:t> (2019-2020) si pregatirea a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celor</a:t>
            </a:r>
            <a:r>
              <a:rPr lang="en-US" altLang="en-US" sz="1100" b="1" dirty="0">
                <a:latin typeface="Trebuchet MS" panose="020B0603020202020204" pitchFamily="34" charset="0"/>
                <a:ea typeface="Calibri" panose="020F0502020204030204" pitchFamily="34" charset="0"/>
                <a:cs typeface="Arial" panose="020B0604020202020204" pitchFamily="34" charset="0"/>
              </a:rPr>
              <a:t> 7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obiective</a:t>
            </a:r>
            <a:r>
              <a:rPr lang="en-US" altLang="en-US" sz="1100" b="1" dirty="0">
                <a:latin typeface="Trebuchet MS" panose="020B0603020202020204" pitchFamily="34" charset="0"/>
                <a:ea typeface="Calibri" panose="020F0502020204030204" pitchFamily="34" charset="0"/>
                <a:cs typeface="Arial" panose="020B0604020202020204" pitchFamily="34" charset="0"/>
              </a:rPr>
              <a:t> de </a:t>
            </a:r>
            <a:r>
              <a:rPr lang="en-US" altLang="en-US" sz="1100" b="1" dirty="0" err="1">
                <a:latin typeface="Trebuchet MS" panose="020B0603020202020204" pitchFamily="34" charset="0"/>
                <a:ea typeface="Calibri" panose="020F0502020204030204" pitchFamily="34" charset="0"/>
                <a:cs typeface="Arial" panose="020B0604020202020204" pitchFamily="34" charset="0"/>
              </a:rPr>
              <a:t>investitie</a:t>
            </a:r>
            <a:r>
              <a:rPr lang="ro-RO" altLang="en-US" sz="1100" b="1" dirty="0">
                <a:latin typeface="Trebuchet MS" panose="020B0603020202020204" pitchFamily="34" charset="0"/>
                <a:ea typeface="Calibri" panose="020F0502020204030204" pitchFamily="34" charset="0"/>
                <a:cs typeface="Arial" panose="020B0604020202020204" pitchFamily="34" charset="0"/>
              </a:rPr>
              <a:t>.</a:t>
            </a:r>
            <a:endParaRPr lang="en-US" altLang="en-US" sz="1100" b="1"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spcBef>
                <a:spcPct val="0"/>
              </a:spcBef>
              <a:buFontTx/>
              <a:buNone/>
            </a:pPr>
            <a:r>
              <a:rPr lang="ro-RO" altLang="en-US" sz="1100" dirty="0">
                <a:latin typeface="Trebuchet MS" panose="020B0603020202020204" pitchFamily="34" charset="0"/>
                <a:cs typeface="Times New Roman" panose="02020603050405020304" pitchFamily="18" charset="0"/>
              </a:rPr>
              <a:t>-</a:t>
            </a:r>
            <a:r>
              <a:rPr lang="en-US" altLang="en-US" sz="1100" dirty="0">
                <a:latin typeface="Trebuchet MS" panose="020B0603020202020204" pitchFamily="34" charset="0"/>
                <a:ea typeface="Calibri" panose="020F0502020204030204" pitchFamily="34" charset="0"/>
                <a:cs typeface="Calibri" panose="020F0502020204030204" pitchFamily="34" charset="0"/>
              </a:rPr>
              <a:t> </a:t>
            </a:r>
            <a:r>
              <a:rPr lang="en-US" altLang="en-US" sz="1100" dirty="0" err="1">
                <a:latin typeface="Trebuchet MS" panose="020B0603020202020204" pitchFamily="34" charset="0"/>
                <a:ea typeface="Calibri" panose="020F0502020204030204" pitchFamily="34" charset="0"/>
                <a:cs typeface="Calibri" panose="020F0502020204030204" pitchFamily="34" charset="0"/>
              </a:rPr>
              <a:t>Proiectul</a:t>
            </a:r>
            <a:r>
              <a:rPr lang="en-US" altLang="en-US" sz="1100"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a:latin typeface="Trebuchet MS" panose="020B0603020202020204" pitchFamily="34" charset="0"/>
                <a:ea typeface="Calibri" panose="020F0502020204030204" pitchFamily="34" charset="0"/>
                <a:cs typeface="Calibri" panose="020F0502020204030204" pitchFamily="34" charset="0"/>
              </a:rPr>
              <a:t>„</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Modernizarea</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infrastructurii</a:t>
            </a:r>
            <a:r>
              <a:rPr lang="en-US" altLang="en-US" sz="1100" i="1" dirty="0">
                <a:latin typeface="Trebuchet MS" panose="020B0603020202020204" pitchFamily="34" charset="0"/>
                <a:ea typeface="Calibri" panose="020F0502020204030204" pitchFamily="34" charset="0"/>
                <a:cs typeface="Calibri" panose="020F0502020204030204" pitchFamily="34" charset="0"/>
              </a:rPr>
              <a:t> de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monitorizare</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şi</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avertizare</a:t>
            </a:r>
            <a:r>
              <a:rPr lang="en-US" altLang="en-US" sz="1100" i="1" dirty="0">
                <a:latin typeface="Trebuchet MS" panose="020B0603020202020204" pitchFamily="34" charset="0"/>
                <a:ea typeface="Calibri" panose="020F0502020204030204" pitchFamily="34" charset="0"/>
                <a:cs typeface="Calibri" panose="020F0502020204030204" pitchFamily="34" charset="0"/>
              </a:rPr>
              <a:t> a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fenomenelor</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hidro-meteorologice</a:t>
            </a:r>
            <a:r>
              <a:rPr lang="en-US" altLang="en-US" sz="1100" i="1" dirty="0">
                <a:latin typeface="Trebuchet MS" panose="020B0603020202020204" pitchFamily="34" charset="0"/>
                <a:ea typeface="Calibri" panose="020F0502020204030204" pitchFamily="34" charset="0"/>
                <a:cs typeface="Calibri" panose="020F0502020204030204" pitchFamily="34" charset="0"/>
              </a:rPr>
              <a:t> severe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în</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vederea</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asigurării</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protecţiei</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vieţii</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şi</a:t>
            </a:r>
            <a:r>
              <a:rPr lang="en-US" altLang="en-US" sz="1100" i="1" dirty="0">
                <a:latin typeface="Trebuchet MS" panose="020B0603020202020204" pitchFamily="34" charset="0"/>
                <a:ea typeface="Calibri" panose="020F0502020204030204" pitchFamily="34" charset="0"/>
                <a:cs typeface="Calibri" panose="020F0502020204030204" pitchFamily="34" charset="0"/>
              </a:rPr>
              <a:t> a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bunurilor</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materiale</a:t>
            </a:r>
            <a:r>
              <a:rPr lang="en-US" altLang="en-US" sz="1100" i="1" dirty="0">
                <a:latin typeface="Trebuchet MS" panose="020B0603020202020204" pitchFamily="34" charset="0"/>
                <a:ea typeface="Calibri" panose="020F0502020204030204" pitchFamily="34" charset="0"/>
                <a:cs typeface="Calibri" panose="020F0502020204030204" pitchFamily="34" charset="0"/>
              </a:rPr>
              <a:t> - INFRAMETEO”,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în</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valoare</a:t>
            </a:r>
            <a:r>
              <a:rPr lang="en-US" altLang="en-US" sz="1100" i="1" dirty="0">
                <a:latin typeface="Trebuchet MS" panose="020B0603020202020204" pitchFamily="34" charset="0"/>
                <a:ea typeface="Calibri" panose="020F0502020204030204" pitchFamily="34" charset="0"/>
                <a:cs typeface="Calibri" panose="020F0502020204030204" pitchFamily="34" charset="0"/>
              </a:rPr>
              <a:t>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totală</a:t>
            </a:r>
            <a:r>
              <a:rPr lang="en-US" altLang="en-US" sz="1100" i="1" dirty="0">
                <a:latin typeface="Trebuchet MS" panose="020B0603020202020204" pitchFamily="34" charset="0"/>
                <a:ea typeface="Calibri" panose="020F0502020204030204" pitchFamily="34" charset="0"/>
                <a:cs typeface="Calibri" panose="020F0502020204030204" pitchFamily="34" charset="0"/>
              </a:rPr>
              <a:t> de  </a:t>
            </a:r>
            <a:r>
              <a:rPr lang="en-US" altLang="en-US" sz="1100" i="1" dirty="0" err="1">
                <a:latin typeface="Trebuchet MS" panose="020B0603020202020204" pitchFamily="34" charset="0"/>
                <a:ea typeface="Calibri" panose="020F0502020204030204" pitchFamily="34" charset="0"/>
                <a:cs typeface="Calibri" panose="020F0502020204030204" pitchFamily="34" charset="0"/>
              </a:rPr>
              <a:t>aprox</a:t>
            </a:r>
            <a:r>
              <a:rPr lang="en-US" altLang="en-US" sz="1100" i="1" dirty="0">
                <a:latin typeface="Trebuchet MS" panose="020B0603020202020204" pitchFamily="34" charset="0"/>
                <a:ea typeface="Calibri" panose="020F0502020204030204" pitchFamily="34" charset="0"/>
                <a:cs typeface="Calibri" panose="020F0502020204030204" pitchFamily="34" charset="0"/>
              </a:rPr>
              <a:t>. 49.000.000 Euro,</a:t>
            </a:r>
            <a:r>
              <a:rPr lang="en-US" altLang="en-US" sz="1100" dirty="0">
                <a:latin typeface="Trebuchet MS" panose="020B0603020202020204" pitchFamily="34" charset="0"/>
                <a:ea typeface="Calibri" panose="020F0502020204030204" pitchFamily="34" charset="0"/>
                <a:cs typeface="Calibri" panose="020F0502020204030204" pitchFamily="34" charset="0"/>
              </a:rPr>
              <a:t> p</a:t>
            </a:r>
            <a:r>
              <a:rPr lang="ro-RO" altLang="en-US" sz="1100" dirty="0">
                <a:latin typeface="Trebuchet MS" panose="020B0603020202020204" pitchFamily="34" charset="0"/>
                <a:cs typeface="Times New Roman" panose="02020603050405020304" pitchFamily="18" charset="0"/>
              </a:rPr>
              <a:t>erioada de implementare:</a:t>
            </a:r>
            <a:r>
              <a:rPr lang="en-US" altLang="en-US" sz="1100" dirty="0">
                <a:latin typeface="Trebuchet MS" panose="020B0603020202020204" pitchFamily="34" charset="0"/>
                <a:cs typeface="Times New Roman" panose="02020603050405020304" pitchFamily="18" charset="0"/>
              </a:rPr>
              <a:t> 2018 </a:t>
            </a:r>
            <a:r>
              <a:rPr lang="ro-RO" altLang="en-US" sz="1100" dirty="0">
                <a:latin typeface="Trebuchet MS" panose="020B0603020202020204" pitchFamily="34" charset="0"/>
                <a:ea typeface="Calibri" panose="020F0502020204030204" pitchFamily="34" charset="0"/>
                <a:cs typeface="Calibri" panose="020F0502020204030204" pitchFamily="34" charset="0"/>
              </a:rPr>
              <a:t>– 202</a:t>
            </a:r>
            <a:r>
              <a:rPr lang="en-US" altLang="en-US" sz="1100" dirty="0">
                <a:latin typeface="Trebuchet MS" panose="020B0603020202020204" pitchFamily="34" charset="0"/>
                <a:ea typeface="Calibri" panose="020F0502020204030204" pitchFamily="34" charset="0"/>
                <a:cs typeface="Calibri" panose="020F0502020204030204" pitchFamily="34" charset="0"/>
              </a:rPr>
              <a:t>3.</a:t>
            </a:r>
          </a:p>
          <a:p>
            <a:pPr algn="just">
              <a:lnSpc>
                <a:spcPct val="115000"/>
              </a:lnSpc>
              <a:spcBef>
                <a:spcPct val="0"/>
              </a:spcBef>
              <a:buFontTx/>
              <a:buNone/>
            </a:pPr>
            <a:endParaRPr lang="en-US" altLang="en-US" sz="1100" dirty="0">
              <a:latin typeface="Trebuchet MS" panose="020B0603020202020204" pitchFamily="34" charset="0"/>
              <a:ea typeface="Calibri" panose="020F0502020204030204" pitchFamily="34" charset="0"/>
              <a:cs typeface="Calibri" panose="020F0502020204030204" pitchFamily="34" charset="0"/>
            </a:endParaRPr>
          </a:p>
        </p:txBody>
      </p:sp>
      <p:pic>
        <p:nvPicPr>
          <p:cNvPr id="51209" name="Picture 11">
            <a:extLst>
              <a:ext uri="{FF2B5EF4-FFF2-40B4-BE49-F238E27FC236}">
                <a16:creationId xmlns:a16="http://schemas.microsoft.com/office/drawing/2014/main" id="{3344A370-8698-40FE-A385-65CD43E813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445" y="6245395"/>
            <a:ext cx="55861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D553B0F-4E17-4814-8CA4-1A724B9C4BD8}"/>
              </a:ext>
            </a:extLst>
          </p:cNvPr>
          <p:cNvSpPr/>
          <p:nvPr/>
        </p:nvSpPr>
        <p:spPr>
          <a:xfrm>
            <a:off x="1209027" y="1502571"/>
            <a:ext cx="9675523" cy="923925"/>
          </a:xfrm>
          <a:prstGeom prst="rect">
            <a:avLst/>
          </a:prstGeom>
          <a:solidFill>
            <a:schemeClr val="bg1"/>
          </a:solidFill>
          <a:ln>
            <a:solidFill>
              <a:schemeClr val="tx1"/>
            </a:solidFill>
          </a:ln>
        </p:spPr>
        <p:txBody>
          <a:bodyPr wrap="square">
            <a:spAutoFit/>
          </a:bodyPr>
          <a:lstStyle/>
          <a:p>
            <a:pPr algn="just">
              <a:lnSpc>
                <a:spcPct val="115000"/>
              </a:lnSpc>
              <a:spcBef>
                <a:spcPts val="600"/>
              </a:spcBef>
              <a:spcAft>
                <a:spcPts val="600"/>
              </a:spcAft>
              <a:defRPr/>
            </a:pPr>
            <a:r>
              <a:rPr lang="gsw-FR" sz="1200" dirty="0">
                <a:solidFill>
                  <a:srgbClr val="000000"/>
                </a:solidFill>
                <a:ea typeface="Calibri" panose="020F0502020204030204" pitchFamily="34" charset="0"/>
                <a:cs typeface="Arial" panose="020B0604020202020204" pitchFamily="34" charset="0"/>
              </a:rPr>
              <a:t>Centrul Agrometeorologic European va contribui la determinarea impactului vremii si climei asupra sistemelor agricole existente si viitoare precum si actiunile necesare pentru asigurarea sustenabilitatii pe termen lung a sistemelor agricole in cadrul RA VI Europa. Centrul va oferi țărilor europene date și informații agrometeorologice relevante, cum ar fi umiditatea solului și fenologia plantelor, buletine și produse / servicii agrometeorologice, precum și activități suport de formare profesională.</a:t>
            </a:r>
            <a:endParaRPr lang="en-US" sz="1200" dirty="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8F42412-FF38-4DC5-8E80-16E932C3BE46}"/>
              </a:ext>
            </a:extLst>
          </p:cNvPr>
          <p:cNvSpPr/>
          <p:nvPr/>
        </p:nvSpPr>
        <p:spPr>
          <a:xfrm>
            <a:off x="414048" y="2453701"/>
            <a:ext cx="11363903" cy="1938992"/>
          </a:xfrm>
          <a:prstGeom prst="rect">
            <a:avLst/>
          </a:prstGeom>
          <a:solidFill>
            <a:schemeClr val="bg1"/>
          </a:solidFill>
          <a:ln>
            <a:solidFill>
              <a:schemeClr val="tx1"/>
            </a:solidFill>
          </a:ln>
        </p:spPr>
        <p:txBody>
          <a:bodyPr wrap="square">
            <a:spAutoFit/>
          </a:bodyPr>
          <a:lstStyle/>
          <a:p>
            <a:pPr algn="just">
              <a:defRPr/>
            </a:pPr>
            <a:r>
              <a:rPr lang="gsw-FR" sz="1000" b="1" dirty="0">
                <a:solidFill>
                  <a:srgbClr val="000000"/>
                </a:solidFill>
                <a:ea typeface="Calibri" panose="020F0502020204030204" pitchFamily="34" charset="0"/>
                <a:cs typeface="Arial" panose="020B0604020202020204" pitchFamily="34" charset="0"/>
              </a:rPr>
              <a:t>Obiective de investitii:</a:t>
            </a:r>
          </a:p>
          <a:p>
            <a:pPr marL="228600" indent="-228600" algn="just">
              <a:buAutoNum type="alphaUcPeriod"/>
              <a:defRPr/>
            </a:pPr>
            <a:r>
              <a:rPr lang="ro-RO" sz="1000" b="1" dirty="0"/>
              <a:t>Infrastructura </a:t>
            </a:r>
            <a:r>
              <a:rPr lang="en-US" sz="1000" b="1" dirty="0"/>
              <a:t>de </a:t>
            </a:r>
            <a:r>
              <a:rPr lang="ro-RO" sz="1000" b="1" dirty="0"/>
              <a:t>echipamente de măsurare si prelucrare a parametrilor agrometeorologici şi climatici alcatuita din</a:t>
            </a:r>
            <a:r>
              <a:rPr lang="en-US" sz="1000" b="1" dirty="0"/>
              <a:t> </a:t>
            </a:r>
            <a:r>
              <a:rPr lang="gsw-FR" sz="1000" b="1" dirty="0"/>
              <a:t>sisteme de monitorizare a parametrilor agrometeorologici din sol (66 de sisteme portabile</a:t>
            </a:r>
            <a:r>
              <a:rPr lang="gsw-FR" sz="1000" dirty="0"/>
              <a:t> </a:t>
            </a:r>
            <a:r>
              <a:rPr lang="gsw-FR" sz="1000" b="1" dirty="0"/>
              <a:t>de măsurare a umidității solului si 4 sisteme profesionale integrate fixe), echipamente de observații bazate pe sisteme aeriene fără pilot (UAS), 2 spectroradiometre, 2 auto-laboratoare;</a:t>
            </a:r>
            <a:endParaRPr lang="gsw-FR" sz="1000" b="1" dirty="0">
              <a:solidFill>
                <a:srgbClr val="000000"/>
              </a:solidFill>
              <a:ea typeface="Calibri" panose="020F0502020204030204" pitchFamily="34" charset="0"/>
              <a:cs typeface="Arial" panose="020B0604020202020204" pitchFamily="34" charset="0"/>
            </a:endParaRPr>
          </a:p>
          <a:p>
            <a:pPr marL="228600" indent="-228600" algn="just">
              <a:buAutoNum type="alphaUcPeriod"/>
              <a:defRPr/>
            </a:pPr>
            <a:r>
              <a:rPr lang="gsw-FR" sz="1000" b="1" dirty="0">
                <a:solidFill>
                  <a:srgbClr val="000000"/>
                </a:solidFill>
                <a:ea typeface="Calibri" panose="020F0502020204030204" pitchFamily="34" charset="0"/>
                <a:cs typeface="Arial" panose="020B0604020202020204" pitchFamily="34" charset="0"/>
              </a:rPr>
              <a:t>Echipamente de calcul (hard si soft) si prelucrare a </a:t>
            </a:r>
            <a:r>
              <a:rPr lang="ro-RO" sz="1000" b="1" dirty="0">
                <a:solidFill>
                  <a:srgbClr val="000000"/>
                </a:solidFill>
                <a:ea typeface="Calibri" panose="020F0502020204030204" pitchFamily="34" charset="0"/>
                <a:cs typeface="Arial" panose="020B0604020202020204" pitchFamily="34" charset="0"/>
              </a:rPr>
              <a:t>datelor agrometeorologice si satelitare, un portal </a:t>
            </a:r>
            <a:r>
              <a:rPr lang="ro-RO" sz="1000" b="1" dirty="0">
                <a:ea typeface="Calibri" panose="020F0502020204030204" pitchFamily="34" charset="0"/>
                <a:cs typeface="Arial" panose="020B0604020202020204" pitchFamily="34" charset="0"/>
              </a:rPr>
              <a:t>web dedicat  si u</a:t>
            </a:r>
            <a:r>
              <a:rPr lang="gsw-FR" sz="1000" b="1" dirty="0">
                <a:solidFill>
                  <a:srgbClr val="000000"/>
                </a:solidFill>
                <a:ea typeface="Calibri" panose="020F0502020204030204" pitchFamily="34" charset="0"/>
                <a:cs typeface="Arial" panose="020B0604020202020204" pitchFamily="34" charset="0"/>
              </a:rPr>
              <a:t>n sistem de video conferinţă</a:t>
            </a:r>
            <a:r>
              <a:rPr lang="gsw-FR" sz="1000" dirty="0">
                <a:solidFill>
                  <a:srgbClr val="000000"/>
                </a:solidFill>
                <a:ea typeface="Calibri" panose="020F0502020204030204" pitchFamily="34" charset="0"/>
                <a:cs typeface="Arial" panose="020B0604020202020204" pitchFamily="34" charset="0"/>
              </a:rPr>
              <a:t> pentru </a:t>
            </a:r>
            <a:r>
              <a:rPr lang="ro-RO" sz="1000" dirty="0">
                <a:ea typeface="Calibri" panose="020F0502020204030204" pitchFamily="34" charset="0"/>
                <a:cs typeface="Arial" panose="020B0604020202020204" pitchFamily="34" charset="0"/>
              </a:rPr>
              <a:t>diseminarea de informatii si </a:t>
            </a:r>
            <a:r>
              <a:rPr lang="ro-RO" sz="1000" dirty="0">
                <a:solidFill>
                  <a:srgbClr val="000000"/>
                </a:solidFill>
                <a:ea typeface="Arial" panose="020B0604020202020204" pitchFamily="34" charset="0"/>
                <a:cs typeface="Arial" panose="020B0604020202020204" pitchFamily="34" charset="0"/>
              </a:rPr>
              <a:t>comunicarea cu serviciile nationale agrometeorologice din Europa si Comisia de Agrometeorologie din cadrul OMM</a:t>
            </a:r>
            <a:r>
              <a:rPr lang="en-US" sz="1000" dirty="0">
                <a:solidFill>
                  <a:srgbClr val="000000"/>
                </a:solidFill>
                <a:ea typeface="Arial" panose="020B0604020202020204" pitchFamily="34" charset="0"/>
                <a:cs typeface="Arial" panose="020B0604020202020204" pitchFamily="34" charset="0"/>
              </a:rPr>
              <a:t>;</a:t>
            </a:r>
            <a:endParaRPr lang="en-US" sz="1000" dirty="0">
              <a:ea typeface="Calibri" panose="020F0502020204030204" pitchFamily="34" charset="0"/>
              <a:cs typeface="Arial" panose="020B0604020202020204" pitchFamily="34" charset="0"/>
            </a:endParaRPr>
          </a:p>
          <a:p>
            <a:pPr marL="171450" indent="-171450" algn="just">
              <a:buFontTx/>
              <a:buChar char="-"/>
              <a:defRPr/>
            </a:pPr>
            <a:r>
              <a:rPr lang="gsw-FR" sz="1000" b="1" dirty="0">
                <a:solidFill>
                  <a:srgbClr val="000000"/>
                </a:solidFill>
                <a:ea typeface="Calibri" panose="020F0502020204030204" pitchFamily="34" charset="0"/>
                <a:cs typeface="Arial" panose="020B0604020202020204" pitchFamily="34" charset="0"/>
              </a:rPr>
              <a:t>IT data center</a:t>
            </a:r>
            <a:r>
              <a:rPr lang="gsw-FR" sz="1000" dirty="0">
                <a:solidFill>
                  <a:srgbClr val="000000"/>
                </a:solidFill>
                <a:ea typeface="Calibri" panose="020F0502020204030204" pitchFamily="34" charset="0"/>
                <a:cs typeface="Arial" panose="020B0604020202020204" pitchFamily="34" charset="0"/>
              </a:rPr>
              <a:t> si </a:t>
            </a:r>
            <a:r>
              <a:rPr lang="gsw-FR" sz="1000" b="1" dirty="0">
                <a:solidFill>
                  <a:srgbClr val="000000"/>
                </a:solidFill>
                <a:ea typeface="Calibri" panose="020F0502020204030204" pitchFamily="34" charset="0"/>
                <a:cs typeface="Arial" panose="020B0604020202020204" pitchFamily="34" charset="0"/>
              </a:rPr>
              <a:t>retea de calcul </a:t>
            </a:r>
            <a:r>
              <a:rPr lang="gsw-FR" sz="1000" dirty="0">
                <a:solidFill>
                  <a:srgbClr val="000000"/>
                </a:solidFill>
                <a:ea typeface="Calibri" panose="020F0502020204030204" pitchFamily="34" charset="0"/>
                <a:cs typeface="Arial" panose="020B0604020202020204" pitchFamily="34" charset="0"/>
              </a:rPr>
              <a:t>care va cuprinde: </a:t>
            </a:r>
            <a:r>
              <a:rPr lang="ro-RO" sz="1000" dirty="0">
                <a:solidFill>
                  <a:srgbClr val="000000"/>
                </a:solidFill>
                <a:ea typeface="Calibri" panose="020F0502020204030204" pitchFamily="34" charset="0"/>
                <a:cs typeface="Arial" panose="020B0604020202020204" pitchFamily="34" charset="0"/>
              </a:rPr>
              <a:t>sistemele de calcul agrometeorologic, sistemele de stocare și arhivare a datelor, sistemele de comunicații (routere și sistem firewall), echipamentele de rețea (switch-uri), sistemele UPS și sisteme aer condiționat redundant</a:t>
            </a:r>
            <a:r>
              <a:rPr lang="en-US" sz="1000" dirty="0">
                <a:solidFill>
                  <a:srgbClr val="000000"/>
                </a:solidFill>
                <a:ea typeface="Calibri" panose="020F0502020204030204" pitchFamily="34" charset="0"/>
                <a:cs typeface="Arial" panose="020B0604020202020204" pitchFamily="34" charset="0"/>
              </a:rPr>
              <a:t>;</a:t>
            </a:r>
            <a:r>
              <a:rPr lang="ro-RO" sz="1000" dirty="0">
                <a:solidFill>
                  <a:srgbClr val="000000"/>
                </a:solidFill>
                <a:ea typeface="Calibri" panose="020F0502020204030204" pitchFamily="34" charset="0"/>
                <a:cs typeface="Arial" panose="020B0604020202020204" pitchFamily="34" charset="0"/>
              </a:rPr>
              <a:t> </a:t>
            </a:r>
            <a:endParaRPr lang="en-US" sz="1000" dirty="0">
              <a:solidFill>
                <a:srgbClr val="000000"/>
              </a:solidFill>
              <a:ea typeface="Calibri" panose="020F0502020204030204" pitchFamily="34" charset="0"/>
              <a:cs typeface="Arial" panose="020B0604020202020204" pitchFamily="34" charset="0"/>
            </a:endParaRPr>
          </a:p>
          <a:p>
            <a:pPr marL="171450" indent="-171450" algn="just">
              <a:buFontTx/>
              <a:buChar char="-"/>
              <a:defRPr/>
            </a:pPr>
            <a:r>
              <a:rPr lang="en-US" sz="1000" b="1" dirty="0"/>
              <a:t>A</a:t>
            </a:r>
            <a:r>
              <a:rPr lang="ro-RO" sz="1000" b="1" dirty="0"/>
              <a:t>plicație open-source de tipul agro-web-interface (inclusiv versiune stand-alone/offline)</a:t>
            </a:r>
            <a:r>
              <a:rPr lang="en-US" sz="1000" b="1" dirty="0"/>
              <a:t>;</a:t>
            </a:r>
          </a:p>
          <a:p>
            <a:pPr marL="171450" indent="-171450" algn="just">
              <a:buFontTx/>
              <a:buChar char="-"/>
              <a:defRPr/>
            </a:pPr>
            <a:r>
              <a:rPr lang="en-US" sz="1000" b="1" dirty="0"/>
              <a:t>S</a:t>
            </a:r>
            <a:r>
              <a:rPr lang="ro-RO" sz="1000" b="1" dirty="0"/>
              <a:t>istem </a:t>
            </a:r>
            <a:r>
              <a:rPr lang="en-US" sz="1000" b="1" dirty="0"/>
              <a:t>pentru </a:t>
            </a:r>
            <a:r>
              <a:rPr lang="ro-RO" sz="1000" b="1" dirty="0"/>
              <a:t>integrar</a:t>
            </a:r>
            <a:r>
              <a:rPr lang="en-US" sz="1000" b="1" dirty="0" err="1"/>
              <a:t>ea</a:t>
            </a:r>
            <a:r>
              <a:rPr lang="ro-RO" sz="1000" b="1" dirty="0"/>
              <a:t> datelor agrometeorologice prelucrate si produselor satelitare intr-un mediu GIS</a:t>
            </a:r>
            <a:endParaRPr lang="en-US" sz="1000" b="1" dirty="0"/>
          </a:p>
          <a:p>
            <a:pPr marL="171450" indent="-171450" algn="just">
              <a:buFontTx/>
              <a:buChar char="-"/>
              <a:defRPr/>
            </a:pPr>
            <a:r>
              <a:rPr lang="gsw-FR" sz="1000" b="1" dirty="0"/>
              <a:t>Sistem de video conferinţă</a:t>
            </a:r>
            <a:r>
              <a:rPr lang="gsw-FR" sz="1000" dirty="0"/>
              <a:t> care </a:t>
            </a:r>
            <a:r>
              <a:rPr lang="ro-RO" sz="1000" dirty="0"/>
              <a:t>va permite comunicația de date (video) și voce între Centrul </a:t>
            </a:r>
            <a:r>
              <a:rPr lang="gsw-FR" sz="1000" dirty="0"/>
              <a:t>Agrometeorologic European</a:t>
            </a:r>
            <a:r>
              <a:rPr lang="ro-RO" sz="1000" dirty="0"/>
              <a:t>, de la sediul central din Bucuresti, cu serviciile nationale agrometeorologice din Europa, Comisia de Agrometeorologie din cadrul OMM (CAgM), precum si cu </a:t>
            </a:r>
            <a:r>
              <a:rPr lang="gsw-FR" sz="1000" dirty="0"/>
              <a:t>Centrul de gestionare a secetei pentru Europa de Sud-Est</a:t>
            </a:r>
            <a:r>
              <a:rPr lang="en-US" sz="1000" dirty="0"/>
              <a:t>.</a:t>
            </a:r>
          </a:p>
        </p:txBody>
      </p:sp>
      <p:sp>
        <p:nvSpPr>
          <p:cNvPr id="51212" name="TextBox 3">
            <a:extLst>
              <a:ext uri="{FF2B5EF4-FFF2-40B4-BE49-F238E27FC236}">
                <a16:creationId xmlns:a16="http://schemas.microsoft.com/office/drawing/2014/main" id="{E1DA2D8E-1168-4C66-90E3-26444E86EFA7}"/>
              </a:ext>
            </a:extLst>
          </p:cNvPr>
          <p:cNvSpPr txBox="1">
            <a:spLocks noChangeArrowheads="1"/>
          </p:cNvSpPr>
          <p:nvPr/>
        </p:nvSpPr>
        <p:spPr bwMode="auto">
          <a:xfrm>
            <a:off x="1291070" y="6231975"/>
            <a:ext cx="70739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rPr>
              <a:t>EVENIMENT NATIONAL DE LANSARE / FEBRUARIE 2020</a:t>
            </a:r>
          </a:p>
        </p:txBody>
      </p:sp>
      <p:sp>
        <p:nvSpPr>
          <p:cNvPr id="4" name="Rectangle 3">
            <a:extLst>
              <a:ext uri="{FF2B5EF4-FFF2-40B4-BE49-F238E27FC236}">
                <a16:creationId xmlns:a16="http://schemas.microsoft.com/office/drawing/2014/main" id="{B7739322-A621-48BE-B521-CF460F1AA9B5}"/>
              </a:ext>
            </a:extLst>
          </p:cNvPr>
          <p:cNvSpPr/>
          <p:nvPr/>
        </p:nvSpPr>
        <p:spPr>
          <a:xfrm>
            <a:off x="8614043" y="6222311"/>
            <a:ext cx="3446574" cy="553998"/>
          </a:xfrm>
          <a:prstGeom prst="rect">
            <a:avLst/>
          </a:prstGeom>
          <a:solidFill>
            <a:schemeClr val="bg1"/>
          </a:solidFill>
          <a:ln>
            <a:solidFill>
              <a:schemeClr val="tx1"/>
            </a:solidFill>
          </a:ln>
        </p:spPr>
        <p:txBody>
          <a:bodyPr wrap="square">
            <a:spAutoFit/>
          </a:bodyPr>
          <a:lstStyle/>
          <a:p>
            <a:pPr algn="ctr"/>
            <a:r>
              <a:rPr lang="gsw-FR" sz="1000" dirty="0">
                <a:latin typeface="Trebuchet MS" panose="020B0603020202020204" pitchFamily="34" charset="0"/>
                <a:ea typeface="Calibri" panose="020F0502020204030204" pitchFamily="34" charset="0"/>
              </a:rPr>
              <a:t>Clădire verde/smart,</a:t>
            </a:r>
          </a:p>
          <a:p>
            <a:pPr algn="ctr"/>
            <a:r>
              <a:rPr lang="gsw-FR" sz="1000" dirty="0">
                <a:latin typeface="Trebuchet MS" panose="020B0603020202020204" pitchFamily="34" charset="0"/>
                <a:ea typeface="Calibri" panose="020F0502020204030204" pitchFamily="34" charset="0"/>
              </a:rPr>
              <a:t>pentru imbunatatirea eficientei energetice si management sustenabil</a:t>
            </a:r>
            <a:endParaRPr lang="en-US" sz="1000" dirty="0">
              <a:latin typeface="Trebuchet MS" panose="020B0603020202020204" pitchFamily="34" charset="0"/>
            </a:endParaRPr>
          </a:p>
        </p:txBody>
      </p:sp>
      <p:pic>
        <p:nvPicPr>
          <p:cNvPr id="51203" name="Picture 3">
            <a:extLst>
              <a:ext uri="{FF2B5EF4-FFF2-40B4-BE49-F238E27FC236}">
                <a16:creationId xmlns:a16="http://schemas.microsoft.com/office/drawing/2014/main" id="{158B2C26-9E89-45E3-B824-7AA2801429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4043" y="4349548"/>
            <a:ext cx="344657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1194121" y="1904722"/>
            <a:ext cx="9294587" cy="786716"/>
          </a:xfrm>
          <a:ln>
            <a:solidFill>
              <a:schemeClr val="tx1"/>
            </a:solidFill>
          </a:ln>
        </p:spPr>
        <p:txBody>
          <a:bodyPr/>
          <a:lstStyle/>
          <a:p>
            <a:pPr algn="ctr"/>
            <a:r>
              <a:rPr lang="en-US" sz="2400" dirty="0">
                <a:solidFill>
                  <a:schemeClr val="accent2">
                    <a:lumMod val="75000"/>
                  </a:schemeClr>
                </a:solidFill>
              </a:rPr>
              <a:t>PROIECTE DE MODERNIZARE A INFRASTRUCTURA DE METEOROLOGIE FINANTATE DIN FONDURI EUROPENE</a:t>
            </a: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689922" y="3036987"/>
            <a:ext cx="10302987" cy="2349268"/>
          </a:xfrm>
          <a:solidFill>
            <a:schemeClr val="bg1"/>
          </a:solidFill>
          <a:ln>
            <a:solidFill>
              <a:schemeClr val="tx1"/>
            </a:solidFill>
          </a:ln>
        </p:spPr>
        <p:txBody>
          <a:bodyPr>
            <a:normAutofit/>
          </a:bodyPr>
          <a:lstStyle/>
          <a:p>
            <a:pPr algn="just">
              <a:spcBef>
                <a:spcPts val="0"/>
              </a:spcBef>
            </a:pPr>
            <a:r>
              <a:rPr lang="en-US" sz="1400" b="1" dirty="0">
                <a:solidFill>
                  <a:schemeClr val="tx2"/>
                </a:solidFill>
              </a:rPr>
              <a:t>I. DEZVOLTAREA SISTEMULUI NATIONAL DE MONITORIZARE SI AVERTIZARE A FENOMENELOR METEOROLOGICE PERICULOASE PENTRU ASIGURAREA PROTECTIEI VIETII SI A BUNURILOR MATERIALE – POS MEDIU 2007-2013 / </a:t>
            </a:r>
            <a:r>
              <a:rPr lang="en-US" sz="1400" b="1" dirty="0">
                <a:solidFill>
                  <a:srgbClr val="FF0000"/>
                </a:solidFill>
              </a:rPr>
              <a:t>IMPLEMENTAT</a:t>
            </a:r>
          </a:p>
          <a:p>
            <a:pPr algn="just">
              <a:spcBef>
                <a:spcPts val="0"/>
              </a:spcBef>
            </a:pPr>
            <a:endParaRPr lang="en-US" sz="1400" b="1" dirty="0">
              <a:solidFill>
                <a:schemeClr val="tx2"/>
              </a:solidFill>
            </a:endParaRPr>
          </a:p>
          <a:p>
            <a:pPr algn="just">
              <a:spcBef>
                <a:spcPts val="0"/>
              </a:spcBef>
            </a:pPr>
            <a:r>
              <a:rPr lang="en-US" sz="1400" b="1" dirty="0">
                <a:solidFill>
                  <a:schemeClr val="tx2"/>
                </a:solidFill>
              </a:rPr>
              <a:t>II. DEZVOLTAREA SISTEMULUI NATIONAL DE MONITORIZARE SI AVERTIZARE A FENOMENELOR METEOROLOGICE PERICULOASE PENTRU ASIGURAREA PROTECTIEI VIETII SI A BUNURILOR MATERIALE – POIM 2014-2020 / </a:t>
            </a:r>
            <a:r>
              <a:rPr lang="en-US" sz="1400" b="1" dirty="0">
                <a:solidFill>
                  <a:srgbClr val="FF0000"/>
                </a:solidFill>
              </a:rPr>
              <a:t>IN IMPLEMENTARE</a:t>
            </a:r>
          </a:p>
          <a:p>
            <a:pPr algn="just">
              <a:spcBef>
                <a:spcPts val="0"/>
              </a:spcBef>
            </a:pPr>
            <a:endParaRPr lang="en-US" sz="1400" b="1" dirty="0">
              <a:solidFill>
                <a:schemeClr val="tx2"/>
              </a:solidFill>
            </a:endParaRPr>
          </a:p>
          <a:p>
            <a:pPr algn="just">
              <a:spcBef>
                <a:spcPts val="0"/>
              </a:spcBef>
            </a:pPr>
            <a:r>
              <a:rPr lang="en-US" sz="1400" b="1" dirty="0">
                <a:solidFill>
                  <a:schemeClr val="tx2"/>
                </a:solidFill>
              </a:rPr>
              <a:t>III.  </a:t>
            </a:r>
            <a:r>
              <a:rPr lang="en-US" sz="1400" b="1" cap="all" dirty="0" err="1">
                <a:solidFill>
                  <a:schemeClr val="tx2"/>
                </a:solidFill>
              </a:rPr>
              <a:t>Asistenta</a:t>
            </a:r>
            <a:r>
              <a:rPr lang="en-US" sz="1400" b="1" cap="all" dirty="0">
                <a:solidFill>
                  <a:schemeClr val="tx2"/>
                </a:solidFill>
              </a:rPr>
              <a:t> </a:t>
            </a:r>
            <a:r>
              <a:rPr lang="en-US" sz="1400" b="1" cap="all" dirty="0" err="1">
                <a:solidFill>
                  <a:schemeClr val="tx2"/>
                </a:solidFill>
              </a:rPr>
              <a:t>tehnica</a:t>
            </a:r>
            <a:r>
              <a:rPr lang="en-US" sz="1400" b="1" cap="all" dirty="0">
                <a:solidFill>
                  <a:schemeClr val="tx2"/>
                </a:solidFill>
              </a:rPr>
              <a:t> pentru pregatirea </a:t>
            </a:r>
            <a:r>
              <a:rPr lang="en-US" sz="1400" b="1" cap="all" dirty="0" err="1">
                <a:solidFill>
                  <a:schemeClr val="tx2"/>
                </a:solidFill>
              </a:rPr>
              <a:t>Aplicatiei</a:t>
            </a:r>
            <a:r>
              <a:rPr lang="en-US" sz="1400" b="1" cap="all" dirty="0">
                <a:solidFill>
                  <a:schemeClr val="tx2"/>
                </a:solidFill>
              </a:rPr>
              <a:t> de </a:t>
            </a:r>
            <a:r>
              <a:rPr lang="en-US" sz="1400" b="1" cap="all" dirty="0" err="1">
                <a:solidFill>
                  <a:schemeClr val="tx2"/>
                </a:solidFill>
              </a:rPr>
              <a:t>Finantare</a:t>
            </a:r>
            <a:r>
              <a:rPr lang="en-US" sz="1400" b="1" cap="all" dirty="0">
                <a:solidFill>
                  <a:schemeClr val="tx2"/>
                </a:solidFill>
              </a:rPr>
              <a:t> si a </a:t>
            </a:r>
            <a:r>
              <a:rPr lang="en-US" sz="1400" b="1" cap="all" dirty="0" err="1">
                <a:solidFill>
                  <a:schemeClr val="tx2"/>
                </a:solidFill>
              </a:rPr>
              <a:t>documentatiilor</a:t>
            </a:r>
            <a:r>
              <a:rPr lang="en-US" sz="1400" b="1" cap="all" dirty="0">
                <a:solidFill>
                  <a:schemeClr val="tx2"/>
                </a:solidFill>
              </a:rPr>
              <a:t> de </a:t>
            </a:r>
            <a:r>
              <a:rPr lang="en-US" sz="1400" b="1" cap="all" dirty="0" err="1">
                <a:solidFill>
                  <a:schemeClr val="tx2"/>
                </a:solidFill>
              </a:rPr>
              <a:t>atribuire</a:t>
            </a:r>
            <a:r>
              <a:rPr lang="en-US" sz="1400" b="1" cap="all" dirty="0">
                <a:solidFill>
                  <a:schemeClr val="tx2"/>
                </a:solidFill>
              </a:rPr>
              <a:t> pentru </a:t>
            </a:r>
            <a:r>
              <a:rPr lang="en-US" sz="1400" b="1" cap="all" dirty="0" err="1">
                <a:solidFill>
                  <a:schemeClr val="tx2"/>
                </a:solidFill>
              </a:rPr>
              <a:t>Proiectul</a:t>
            </a:r>
            <a:r>
              <a:rPr lang="en-US" sz="1400" b="1" cap="all" dirty="0">
                <a:solidFill>
                  <a:schemeClr val="tx2"/>
                </a:solidFill>
              </a:rPr>
              <a:t> INFRAMETEO – POIM 2014-2020 / </a:t>
            </a:r>
            <a:r>
              <a:rPr lang="en-US" sz="1400" b="1" cap="all" dirty="0">
                <a:solidFill>
                  <a:srgbClr val="FF0000"/>
                </a:solidFill>
              </a:rPr>
              <a:t>IN </a:t>
            </a:r>
            <a:r>
              <a:rPr lang="en-US" sz="1400" b="1" cap="all" dirty="0" err="1">
                <a:solidFill>
                  <a:srgbClr val="FF0000"/>
                </a:solidFill>
              </a:rPr>
              <a:t>evaluarE</a:t>
            </a:r>
            <a:endParaRPr lang="en-US" sz="1400" b="1" cap="all" dirty="0">
              <a:solidFill>
                <a:srgbClr val="FF0000"/>
              </a:solidFill>
            </a:endParaRPr>
          </a:p>
          <a:p>
            <a:pPr algn="just">
              <a:spcBef>
                <a:spcPts val="0"/>
              </a:spcBef>
            </a:pPr>
            <a:endParaRPr lang="en-US" sz="1400" b="1" cap="all" dirty="0">
              <a:solidFill>
                <a:schemeClr val="tx2"/>
              </a:solidFill>
            </a:endParaRPr>
          </a:p>
          <a:p>
            <a:pPr algn="just">
              <a:spcBef>
                <a:spcPts val="0"/>
              </a:spcBef>
            </a:pPr>
            <a:r>
              <a:rPr lang="en-US" sz="1400" b="1" cap="all" dirty="0">
                <a:solidFill>
                  <a:schemeClr val="tx2"/>
                </a:solidFill>
              </a:rPr>
              <a:t>IV.   </a:t>
            </a:r>
            <a:r>
              <a:rPr lang="en-US" sz="1400" b="1" cap="all" dirty="0" err="1">
                <a:solidFill>
                  <a:schemeClr val="tx2"/>
                </a:solidFill>
              </a:rPr>
              <a:t>Proiect</a:t>
            </a:r>
            <a:r>
              <a:rPr lang="en-US" sz="1400" b="1" cap="all" dirty="0">
                <a:solidFill>
                  <a:schemeClr val="tx2"/>
                </a:solidFill>
              </a:rPr>
              <a:t> INFRAMETEO – POIM 2014-2020, 7 </a:t>
            </a:r>
            <a:r>
              <a:rPr lang="en-US" sz="1400" b="1" cap="all" dirty="0" err="1">
                <a:solidFill>
                  <a:schemeClr val="tx2"/>
                </a:solidFill>
              </a:rPr>
              <a:t>obiective</a:t>
            </a:r>
            <a:r>
              <a:rPr lang="en-US" sz="1400" b="1" cap="all" dirty="0">
                <a:solidFill>
                  <a:schemeClr val="tx2"/>
                </a:solidFill>
              </a:rPr>
              <a:t> / </a:t>
            </a:r>
            <a:r>
              <a:rPr lang="en-US" sz="1400" b="1" cap="all" dirty="0">
                <a:solidFill>
                  <a:srgbClr val="FF0000"/>
                </a:solidFill>
              </a:rPr>
              <a:t>IN PREGATIRE</a:t>
            </a: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008902532"/>
              </p:ext>
            </p:extLst>
          </p:nvPr>
        </p:nvGraphicFramePr>
        <p:xfrm>
          <a:off x="2591672" y="141625"/>
          <a:ext cx="1190625" cy="1190625"/>
        </p:xfrm>
        <a:graphic>
          <a:graphicData uri="http://schemas.openxmlformats.org/presentationml/2006/ole">
            <mc:AlternateContent xmlns:mc="http://schemas.openxmlformats.org/markup-compatibility/2006">
              <mc:Choice xmlns:v="urn:schemas-microsoft-com:vml" Requires="v">
                <p:oleObj spid="_x0000_s2309"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1672" y="141625"/>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900" y="350597"/>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1440485615"/>
              </p:ext>
            </p:extLst>
          </p:nvPr>
        </p:nvGraphicFramePr>
        <p:xfrm>
          <a:off x="7594104" y="145810"/>
          <a:ext cx="1209675" cy="1209675"/>
        </p:xfrm>
        <a:graphic>
          <a:graphicData uri="http://schemas.openxmlformats.org/presentationml/2006/ole">
            <mc:AlternateContent xmlns:mc="http://schemas.openxmlformats.org/markup-compatibility/2006">
              <mc:Choice xmlns:v="urn:schemas-microsoft-com:vml" Requires="v">
                <p:oleObj spid="_x0000_s2310"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4104" y="14581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a:extLst>
              <a:ext uri="{FF2B5EF4-FFF2-40B4-BE49-F238E27FC236}">
                <a16:creationId xmlns:a16="http://schemas.microsoft.com/office/drawing/2014/main" id="{707897D1-57C4-4BED-9AD0-BC39DFB24AE8}"/>
              </a:ext>
            </a:extLst>
          </p:cNvPr>
          <p:cNvPicPr/>
          <p:nvPr/>
        </p:nvPicPr>
        <p:blipFill>
          <a:blip r:embed="rId8"/>
          <a:stretch>
            <a:fillRect/>
          </a:stretch>
        </p:blipFill>
        <p:spPr>
          <a:xfrm>
            <a:off x="364837" y="6055932"/>
            <a:ext cx="513715" cy="493395"/>
          </a:xfrm>
          <a:prstGeom prst="rect">
            <a:avLst/>
          </a:prstGeom>
        </p:spPr>
      </p:pic>
      <p:pic>
        <p:nvPicPr>
          <p:cNvPr id="15" name="ymail_attachmentId15716" descr="2029084a-63e0-4a1f-8585-84dd57654d74">
            <a:extLst>
              <a:ext uri="{FF2B5EF4-FFF2-40B4-BE49-F238E27FC236}">
                <a16:creationId xmlns:a16="http://schemas.microsoft.com/office/drawing/2014/main" id="{743B03A6-7BC6-459C-92C1-0823FAE463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3174" y="4695266"/>
            <a:ext cx="2669517" cy="204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229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911595" y="1405406"/>
            <a:ext cx="10042732" cy="917898"/>
          </a:xfrm>
          <a:solidFill>
            <a:schemeClr val="bg1"/>
          </a:solidFill>
          <a:ln>
            <a:solidFill>
              <a:srgbClr val="000000"/>
            </a:solidFill>
          </a:ln>
        </p:spPr>
        <p:txBody>
          <a:bodyPr/>
          <a:lstStyle/>
          <a:p>
            <a:pPr algn="ctr"/>
            <a:br>
              <a:rPr lang="en-US" sz="1600" b="1" cap="all" dirty="0">
                <a:solidFill>
                  <a:srgbClr val="2E83C3">
                    <a:lumMod val="75000"/>
                  </a:srgbClr>
                </a:solidFill>
              </a:rPr>
            </a:br>
            <a:br>
              <a:rPr lang="en-US" sz="1600" b="1" cap="all" dirty="0">
                <a:solidFill>
                  <a:srgbClr val="2E83C3">
                    <a:lumMod val="75000"/>
                  </a:srgbClr>
                </a:solidFill>
              </a:rPr>
            </a:br>
            <a:br>
              <a:rPr lang="en-US" sz="1600" b="1" cap="all" dirty="0">
                <a:solidFill>
                  <a:srgbClr val="2E83C3">
                    <a:lumMod val="75000"/>
                  </a:srgbClr>
                </a:solidFill>
              </a:rPr>
            </a:br>
            <a:br>
              <a:rPr lang="en-US" sz="1600" b="1" cap="all" dirty="0">
                <a:solidFill>
                  <a:srgbClr val="2E83C3">
                    <a:lumMod val="75000"/>
                  </a:srgbClr>
                </a:solidFill>
              </a:rPr>
            </a:br>
            <a:br>
              <a:rPr lang="en-US" sz="1600" b="1" cap="all" dirty="0">
                <a:solidFill>
                  <a:srgbClr val="2E83C3">
                    <a:lumMod val="75000"/>
                  </a:srgbClr>
                </a:solidFill>
              </a:rPr>
            </a:br>
            <a:br>
              <a:rPr lang="en-US" sz="1600" b="1" cap="all" dirty="0">
                <a:solidFill>
                  <a:srgbClr val="2E83C3">
                    <a:lumMod val="75000"/>
                  </a:srgbClr>
                </a:solidFill>
              </a:rPr>
            </a:br>
            <a:r>
              <a:rPr lang="en-US" sz="1600" b="1" cap="all" dirty="0" err="1">
                <a:solidFill>
                  <a:srgbClr val="2E83C3">
                    <a:lumMod val="75000"/>
                  </a:srgbClr>
                </a:solidFill>
              </a:rPr>
              <a:t>modernizarea</a:t>
            </a:r>
            <a:r>
              <a:rPr lang="en-US" sz="1600" b="1" cap="all" dirty="0">
                <a:solidFill>
                  <a:srgbClr val="2E83C3">
                    <a:lumMod val="75000"/>
                  </a:srgbClr>
                </a:solidFill>
              </a:rPr>
              <a:t> </a:t>
            </a:r>
            <a:r>
              <a:rPr lang="en-US" sz="1600" b="1" cap="all" dirty="0" err="1">
                <a:solidFill>
                  <a:srgbClr val="2E83C3">
                    <a:lumMod val="75000"/>
                  </a:srgbClr>
                </a:solidFill>
              </a:rPr>
              <a:t>infrastructurii</a:t>
            </a:r>
            <a:r>
              <a:rPr lang="en-US" sz="1600" b="1" cap="all" dirty="0">
                <a:solidFill>
                  <a:srgbClr val="2E83C3">
                    <a:lumMod val="75000"/>
                  </a:srgbClr>
                </a:solidFill>
              </a:rPr>
              <a:t> de </a:t>
            </a:r>
            <a:r>
              <a:rPr lang="en-US" sz="1600" b="1" cap="all" dirty="0" err="1">
                <a:solidFill>
                  <a:srgbClr val="2E83C3">
                    <a:lumMod val="75000"/>
                  </a:srgbClr>
                </a:solidFill>
              </a:rPr>
              <a:t>monitorizare</a:t>
            </a:r>
            <a:r>
              <a:rPr lang="en-US" sz="1600" b="1" cap="all" dirty="0">
                <a:solidFill>
                  <a:srgbClr val="2E83C3">
                    <a:lumMod val="75000"/>
                  </a:srgbClr>
                </a:solidFill>
              </a:rPr>
              <a:t> </a:t>
            </a:r>
            <a:r>
              <a:rPr lang="en-US" sz="1600" b="1" cap="all" dirty="0" err="1">
                <a:solidFill>
                  <a:srgbClr val="2E83C3">
                    <a:lumMod val="75000"/>
                  </a:srgbClr>
                </a:solidFill>
              </a:rPr>
              <a:t>şi</a:t>
            </a:r>
            <a:r>
              <a:rPr lang="en-US" sz="1600" b="1" cap="all" dirty="0">
                <a:solidFill>
                  <a:srgbClr val="2E83C3">
                    <a:lumMod val="75000"/>
                  </a:srgbClr>
                </a:solidFill>
              </a:rPr>
              <a:t> </a:t>
            </a:r>
            <a:r>
              <a:rPr lang="en-US" sz="1600" b="1" cap="all" dirty="0" err="1">
                <a:solidFill>
                  <a:srgbClr val="2E83C3">
                    <a:lumMod val="75000"/>
                  </a:srgbClr>
                </a:solidFill>
              </a:rPr>
              <a:t>avertizare</a:t>
            </a:r>
            <a:r>
              <a:rPr lang="en-US" sz="1600" b="1" cap="all" dirty="0">
                <a:solidFill>
                  <a:srgbClr val="2E83C3">
                    <a:lumMod val="75000"/>
                  </a:srgbClr>
                </a:solidFill>
              </a:rPr>
              <a:t> a </a:t>
            </a:r>
            <a:r>
              <a:rPr lang="en-US" sz="1600" b="1" cap="all" dirty="0" err="1">
                <a:solidFill>
                  <a:srgbClr val="2E83C3">
                    <a:lumMod val="75000"/>
                  </a:srgbClr>
                </a:solidFill>
              </a:rPr>
              <a:t>fenomenelor</a:t>
            </a:r>
            <a:r>
              <a:rPr lang="en-US" sz="1600" b="1" cap="all" dirty="0">
                <a:solidFill>
                  <a:srgbClr val="2E83C3">
                    <a:lumMod val="75000"/>
                  </a:srgbClr>
                </a:solidFill>
              </a:rPr>
              <a:t> </a:t>
            </a:r>
            <a:r>
              <a:rPr lang="en-US" sz="1600" b="1" cap="all" dirty="0" err="1">
                <a:solidFill>
                  <a:srgbClr val="2E83C3">
                    <a:lumMod val="75000"/>
                  </a:srgbClr>
                </a:solidFill>
              </a:rPr>
              <a:t>hidro-meteorologice</a:t>
            </a:r>
            <a:r>
              <a:rPr lang="en-US" sz="1600" b="1" cap="all" dirty="0">
                <a:solidFill>
                  <a:srgbClr val="2E83C3">
                    <a:lumMod val="75000"/>
                  </a:srgbClr>
                </a:solidFill>
              </a:rPr>
              <a:t> severe </a:t>
            </a:r>
            <a:r>
              <a:rPr lang="en-US" sz="1600" b="1" cap="all" dirty="0" err="1">
                <a:solidFill>
                  <a:srgbClr val="2E83C3">
                    <a:lumMod val="75000"/>
                  </a:srgbClr>
                </a:solidFill>
              </a:rPr>
              <a:t>în</a:t>
            </a:r>
            <a:r>
              <a:rPr lang="en-US" sz="1600" b="1" cap="all" dirty="0">
                <a:solidFill>
                  <a:srgbClr val="2E83C3">
                    <a:lumMod val="75000"/>
                  </a:srgbClr>
                </a:solidFill>
              </a:rPr>
              <a:t> </a:t>
            </a:r>
            <a:r>
              <a:rPr lang="en-US" sz="1600" b="1" cap="all" dirty="0" err="1">
                <a:solidFill>
                  <a:srgbClr val="2E83C3">
                    <a:lumMod val="75000"/>
                  </a:srgbClr>
                </a:solidFill>
              </a:rPr>
              <a:t>vederea</a:t>
            </a:r>
            <a:r>
              <a:rPr lang="en-US" sz="1600" b="1" cap="all" dirty="0">
                <a:solidFill>
                  <a:srgbClr val="2E83C3">
                    <a:lumMod val="75000"/>
                  </a:srgbClr>
                </a:solidFill>
              </a:rPr>
              <a:t> </a:t>
            </a:r>
            <a:r>
              <a:rPr lang="en-US" sz="1600" b="1" cap="all" dirty="0" err="1">
                <a:solidFill>
                  <a:srgbClr val="2E83C3">
                    <a:lumMod val="75000"/>
                  </a:srgbClr>
                </a:solidFill>
              </a:rPr>
              <a:t>asigurării</a:t>
            </a:r>
            <a:r>
              <a:rPr lang="en-US" sz="1600" b="1" cap="all" dirty="0">
                <a:solidFill>
                  <a:srgbClr val="2E83C3">
                    <a:lumMod val="75000"/>
                  </a:srgbClr>
                </a:solidFill>
              </a:rPr>
              <a:t> </a:t>
            </a:r>
            <a:r>
              <a:rPr lang="en-US" sz="1600" b="1" cap="all" dirty="0" err="1">
                <a:solidFill>
                  <a:srgbClr val="2E83C3">
                    <a:lumMod val="75000"/>
                  </a:srgbClr>
                </a:solidFill>
              </a:rPr>
              <a:t>protecţiei</a:t>
            </a:r>
            <a:r>
              <a:rPr lang="en-US" sz="1600" b="1" cap="all" dirty="0">
                <a:solidFill>
                  <a:srgbClr val="2E83C3">
                    <a:lumMod val="75000"/>
                  </a:srgbClr>
                </a:solidFill>
              </a:rPr>
              <a:t> </a:t>
            </a:r>
            <a:r>
              <a:rPr lang="en-US" sz="1600" b="1" cap="all" dirty="0" err="1">
                <a:solidFill>
                  <a:srgbClr val="2E83C3">
                    <a:lumMod val="75000"/>
                  </a:srgbClr>
                </a:solidFill>
              </a:rPr>
              <a:t>vieţii</a:t>
            </a:r>
            <a:r>
              <a:rPr lang="en-US" sz="1600" b="1" cap="all" dirty="0">
                <a:solidFill>
                  <a:srgbClr val="2E83C3">
                    <a:lumMod val="75000"/>
                  </a:srgbClr>
                </a:solidFill>
              </a:rPr>
              <a:t> </a:t>
            </a:r>
            <a:r>
              <a:rPr lang="en-US" sz="1600" b="1" cap="all" dirty="0" err="1">
                <a:solidFill>
                  <a:srgbClr val="2E83C3">
                    <a:lumMod val="75000"/>
                  </a:srgbClr>
                </a:solidFill>
              </a:rPr>
              <a:t>şi</a:t>
            </a:r>
            <a:r>
              <a:rPr lang="en-US" sz="1600" b="1" cap="all" dirty="0">
                <a:solidFill>
                  <a:srgbClr val="2E83C3">
                    <a:lumMod val="75000"/>
                  </a:srgbClr>
                </a:solidFill>
              </a:rPr>
              <a:t> a </a:t>
            </a:r>
            <a:r>
              <a:rPr lang="en-US" sz="1600" b="1" cap="all" dirty="0" err="1">
                <a:solidFill>
                  <a:srgbClr val="2E83C3">
                    <a:lumMod val="75000"/>
                  </a:srgbClr>
                </a:solidFill>
              </a:rPr>
              <a:t>bunurilor</a:t>
            </a:r>
            <a:r>
              <a:rPr lang="en-US" sz="1600" b="1" cap="all" dirty="0">
                <a:solidFill>
                  <a:srgbClr val="2E83C3">
                    <a:lumMod val="75000"/>
                  </a:srgbClr>
                </a:solidFill>
              </a:rPr>
              <a:t> </a:t>
            </a:r>
            <a:r>
              <a:rPr lang="en-US" sz="1600" b="1" cap="all" dirty="0" err="1">
                <a:solidFill>
                  <a:srgbClr val="2E83C3">
                    <a:lumMod val="75000"/>
                  </a:srgbClr>
                </a:solidFill>
              </a:rPr>
              <a:t>materiale</a:t>
            </a:r>
            <a:br>
              <a:rPr lang="en-US" sz="1600" b="1" cap="all" dirty="0">
                <a:solidFill>
                  <a:srgbClr val="2E83C3">
                    <a:lumMod val="75000"/>
                  </a:srgbClr>
                </a:solidFill>
              </a:rPr>
            </a:br>
            <a:endParaRPr lang="en-US" sz="1800" dirty="0">
              <a:solidFill>
                <a:schemeClr val="accent2">
                  <a:lumMod val="75000"/>
                </a:schemeClr>
              </a:solidFill>
            </a:endParaRP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1697870" y="2507761"/>
            <a:ext cx="8991523" cy="1961949"/>
          </a:xfrm>
          <a:solidFill>
            <a:schemeClr val="bg1"/>
          </a:solidFill>
          <a:ln>
            <a:solidFill>
              <a:srgbClr val="000000"/>
            </a:solidFill>
          </a:ln>
        </p:spPr>
        <p:txBody>
          <a:bodyPr>
            <a:normAutofit/>
          </a:bodyPr>
          <a:lstStyle/>
          <a:p>
            <a:pPr marL="285750" indent="-285750" algn="just">
              <a:spcBef>
                <a:spcPts val="0"/>
              </a:spcBef>
              <a:buFontTx/>
              <a:buChar char="-"/>
            </a:pPr>
            <a:r>
              <a:rPr lang="en-US" sz="1400" b="1" dirty="0">
                <a:solidFill>
                  <a:schemeClr val="tx1"/>
                </a:solidFill>
              </a:rPr>
              <a:t>POS MEDIU 2007-2013: 5.387.417 lei / </a:t>
            </a:r>
            <a:r>
              <a:rPr lang="en-US" sz="1400" b="1" dirty="0">
                <a:solidFill>
                  <a:srgbClr val="FF0000"/>
                </a:solidFill>
              </a:rPr>
              <a:t>IMPLEMENTAT</a:t>
            </a:r>
            <a:endParaRPr lang="en-US" sz="1400" b="1" dirty="0">
              <a:solidFill>
                <a:schemeClr val="tx1"/>
              </a:solidFill>
            </a:endParaRPr>
          </a:p>
          <a:p>
            <a:pPr marL="285750" indent="-285750" algn="just">
              <a:spcBef>
                <a:spcPts val="0"/>
              </a:spcBef>
              <a:buFontTx/>
              <a:buChar char="-"/>
            </a:pPr>
            <a:r>
              <a:rPr lang="en-US" sz="1400" b="1" dirty="0">
                <a:solidFill>
                  <a:schemeClr val="tx1"/>
                </a:solidFill>
              </a:rPr>
              <a:t>POIM 2014-2020:</a:t>
            </a:r>
            <a:endParaRPr lang="en-US" sz="1400" b="1" dirty="0">
              <a:solidFill>
                <a:srgbClr val="FF0000"/>
              </a:solidFill>
            </a:endParaRPr>
          </a:p>
          <a:p>
            <a:pPr marL="742950" lvl="1" indent="-285750" algn="just">
              <a:spcBef>
                <a:spcPts val="0"/>
              </a:spcBef>
              <a:buFontTx/>
              <a:buChar char="-"/>
            </a:pPr>
            <a:r>
              <a:rPr lang="en-US" sz="1400" b="1" dirty="0">
                <a:solidFill>
                  <a:schemeClr val="tx1"/>
                </a:solidFill>
              </a:rPr>
              <a:t>1. Cod SMIS 2014+ 127994: 29.956.584,25 lei / </a:t>
            </a:r>
            <a:r>
              <a:rPr lang="en-US" sz="1400" b="1" dirty="0">
                <a:solidFill>
                  <a:srgbClr val="FF0000"/>
                </a:solidFill>
              </a:rPr>
              <a:t>IN IMPLEMENTARE</a:t>
            </a:r>
            <a:endParaRPr lang="en-US" sz="1400" b="1" dirty="0">
              <a:solidFill>
                <a:schemeClr val="tx1"/>
              </a:solidFill>
            </a:endParaRPr>
          </a:p>
          <a:p>
            <a:pPr marL="742950" lvl="1" indent="-285750" algn="just">
              <a:spcBef>
                <a:spcPts val="0"/>
              </a:spcBef>
              <a:buFontTx/>
              <a:buChar char="-"/>
            </a:pPr>
            <a:r>
              <a:rPr lang="en-US" sz="1400" b="1" dirty="0">
                <a:solidFill>
                  <a:schemeClr val="tx1"/>
                </a:solidFill>
              </a:rPr>
              <a:t>2. AT – INFRAMETEO: 6.930.620 lei / </a:t>
            </a:r>
            <a:r>
              <a:rPr lang="en-US" sz="1400" b="1" cap="all" dirty="0">
                <a:solidFill>
                  <a:srgbClr val="FF0000"/>
                </a:solidFill>
              </a:rPr>
              <a:t>IN EVALUARE</a:t>
            </a:r>
            <a:endParaRPr lang="en-US" sz="1400" b="1" dirty="0">
              <a:solidFill>
                <a:schemeClr val="tx1"/>
              </a:solidFill>
            </a:endParaRPr>
          </a:p>
          <a:p>
            <a:pPr marL="742950" lvl="1" indent="-285750" algn="just">
              <a:spcBef>
                <a:spcPts val="0"/>
              </a:spcBef>
              <a:buFontTx/>
              <a:buChar char="-"/>
            </a:pPr>
            <a:r>
              <a:rPr lang="en-US" sz="1400" b="1" dirty="0">
                <a:solidFill>
                  <a:schemeClr val="tx1"/>
                </a:solidFill>
              </a:rPr>
              <a:t>3. PROIECT INFRAMETEO:  197.616.000 lei / </a:t>
            </a:r>
            <a:r>
              <a:rPr lang="en-US" sz="1400" b="1" cap="all" dirty="0">
                <a:solidFill>
                  <a:srgbClr val="FF0000"/>
                </a:solidFill>
              </a:rPr>
              <a:t>IN PREGATIRE</a:t>
            </a:r>
            <a:endParaRPr lang="en-US" sz="1400" b="1" dirty="0">
              <a:solidFill>
                <a:schemeClr val="tx1"/>
              </a:solidFill>
            </a:endParaRPr>
          </a:p>
          <a:p>
            <a:pPr algn="just">
              <a:spcBef>
                <a:spcPts val="0"/>
              </a:spcBef>
            </a:pPr>
            <a:endParaRPr lang="en-US" sz="1400" b="1" dirty="0">
              <a:solidFill>
                <a:srgbClr val="FF0000"/>
              </a:solidFill>
            </a:endParaRPr>
          </a:p>
          <a:p>
            <a:pPr algn="just">
              <a:spcBef>
                <a:spcPts val="0"/>
              </a:spcBef>
            </a:pPr>
            <a:r>
              <a:rPr lang="en-US" sz="1400" b="1" dirty="0">
                <a:solidFill>
                  <a:srgbClr val="FF0000"/>
                </a:solidFill>
              </a:rPr>
              <a:t>TOTAL: 239.890.621,25 lei  / 51.040.557 Euro</a:t>
            </a:r>
          </a:p>
          <a:p>
            <a:pPr algn="just">
              <a:spcBef>
                <a:spcPts val="0"/>
              </a:spcBef>
            </a:pPr>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4066775833"/>
              </p:ext>
            </p:extLst>
          </p:nvPr>
        </p:nvGraphicFramePr>
        <p:xfrm>
          <a:off x="2935975" y="169171"/>
          <a:ext cx="1190625" cy="1190625"/>
        </p:xfrm>
        <a:graphic>
          <a:graphicData uri="http://schemas.openxmlformats.org/presentationml/2006/ole">
            <mc:AlternateContent xmlns:mc="http://schemas.openxmlformats.org/markup-compatibility/2006">
              <mc:Choice xmlns:v="urn:schemas-microsoft-com:vml" Requires="v">
                <p:oleObj spid="_x0000_s16492"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975" y="169171"/>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3532" y="274680"/>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95248165"/>
              </p:ext>
            </p:extLst>
          </p:nvPr>
        </p:nvGraphicFramePr>
        <p:xfrm>
          <a:off x="7460564" y="195730"/>
          <a:ext cx="1209675" cy="1209675"/>
        </p:xfrm>
        <a:graphic>
          <a:graphicData uri="http://schemas.openxmlformats.org/presentationml/2006/ole">
            <mc:AlternateContent xmlns:mc="http://schemas.openxmlformats.org/markup-compatibility/2006">
              <mc:Choice xmlns:v="urn:schemas-microsoft-com:vml" Requires="v">
                <p:oleObj spid="_x0000_s16493"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564" y="19573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75545" y="6099365"/>
            <a:ext cx="513715" cy="493395"/>
          </a:xfrm>
          <a:prstGeom prst="rect">
            <a:avLst/>
          </a:prstGeom>
        </p:spPr>
      </p:pic>
      <p:pic>
        <p:nvPicPr>
          <p:cNvPr id="14" name="Picture 13">
            <a:extLst>
              <a:ext uri="{FF2B5EF4-FFF2-40B4-BE49-F238E27FC236}">
                <a16:creationId xmlns:a16="http://schemas.microsoft.com/office/drawing/2014/main" id="{89C56B02-DE3C-4F2F-869C-1DB6313DB5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951" y="4534697"/>
            <a:ext cx="1601829" cy="2135772"/>
          </a:xfrm>
          <a:prstGeom prst="rect">
            <a:avLst/>
          </a:prstGeom>
        </p:spPr>
      </p:pic>
      <p:pic>
        <p:nvPicPr>
          <p:cNvPr id="18" name="Picture 17">
            <a:extLst>
              <a:ext uri="{FF2B5EF4-FFF2-40B4-BE49-F238E27FC236}">
                <a16:creationId xmlns:a16="http://schemas.microsoft.com/office/drawing/2014/main" id="{135AFDB6-EED2-48F2-8802-4A3520751E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9722" y="4843633"/>
            <a:ext cx="2818425" cy="1678811"/>
          </a:xfrm>
          <a:prstGeom prst="rect">
            <a:avLst/>
          </a:prstGeom>
        </p:spPr>
      </p:pic>
      <p:pic>
        <p:nvPicPr>
          <p:cNvPr id="20" name="Picture 19">
            <a:extLst>
              <a:ext uri="{FF2B5EF4-FFF2-40B4-BE49-F238E27FC236}">
                <a16:creationId xmlns:a16="http://schemas.microsoft.com/office/drawing/2014/main" id="{B015360F-8298-43AD-98AF-DA8FCA013E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052700" y="4820109"/>
            <a:ext cx="2086598" cy="1564949"/>
          </a:xfrm>
          <a:prstGeom prst="rect">
            <a:avLst/>
          </a:prstGeom>
        </p:spPr>
      </p:pic>
      <p:pic>
        <p:nvPicPr>
          <p:cNvPr id="24" name="Picture 23">
            <a:extLst>
              <a:ext uri="{FF2B5EF4-FFF2-40B4-BE49-F238E27FC236}">
                <a16:creationId xmlns:a16="http://schemas.microsoft.com/office/drawing/2014/main" id="{2AE9A3FA-979A-4C5E-8993-DE678F6D80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3851" y="4843633"/>
            <a:ext cx="2729201" cy="1540293"/>
          </a:xfrm>
          <a:prstGeom prst="rect">
            <a:avLst/>
          </a:prstGeom>
        </p:spPr>
      </p:pic>
      <p:pic>
        <p:nvPicPr>
          <p:cNvPr id="26" name="Picture 25">
            <a:extLst>
              <a:ext uri="{FF2B5EF4-FFF2-40B4-BE49-F238E27FC236}">
                <a16:creationId xmlns:a16="http://schemas.microsoft.com/office/drawing/2014/main" id="{0B6B132C-0BA3-45B8-8729-94DACBFA4D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2278" y="4368783"/>
            <a:ext cx="2292664" cy="2181574"/>
          </a:xfrm>
          <a:prstGeom prst="rect">
            <a:avLst/>
          </a:prstGeom>
        </p:spPr>
      </p:pic>
    </p:spTree>
    <p:extLst>
      <p:ext uri="{BB962C8B-B14F-4D97-AF65-F5344CB8AC3E}">
        <p14:creationId xmlns:p14="http://schemas.microsoft.com/office/powerpoint/2010/main" val="324388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BB97FF5-4499-4A92-9002-EA694E7BF660}"/>
              </a:ext>
            </a:extLst>
          </p:cNvPr>
          <p:cNvGraphicFramePr>
            <a:graphicFrameLocks noGrp="1"/>
          </p:cNvGraphicFramePr>
          <p:nvPr/>
        </p:nvGraphicFramePr>
        <p:xfrm>
          <a:off x="1752600" y="76201"/>
          <a:ext cx="8839200" cy="4046539"/>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4953000">
                  <a:extLst>
                    <a:ext uri="{9D8B030D-6E8A-4147-A177-3AD203B41FA5}">
                      <a16:colId xmlns:a16="http://schemas.microsoft.com/office/drawing/2014/main" val="20002"/>
                    </a:ext>
                  </a:extLst>
                </a:gridCol>
              </a:tblGrid>
              <a:tr h="914492">
                <a:tc>
                  <a:txBody>
                    <a:bodyPr/>
                    <a:lstStyle/>
                    <a:p>
                      <a:endParaRPr lang="en-US" sz="1800" dirty="0"/>
                    </a:p>
                  </a:txBody>
                  <a:tcPr marT="45730" marB="4573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Nr</a:t>
                      </a:r>
                      <a:r>
                        <a:rPr lang="en-US" sz="1800" dirty="0">
                          <a:solidFill>
                            <a:schemeClr val="tx1"/>
                          </a:solidFill>
                        </a:rPr>
                        <a:t>. </a:t>
                      </a:r>
                      <a:r>
                        <a:rPr lang="en-US" sz="1800" dirty="0" err="1">
                          <a:solidFill>
                            <a:schemeClr val="tx1"/>
                          </a:solidFill>
                        </a:rPr>
                        <a:t>mesaje</a:t>
                      </a:r>
                      <a:r>
                        <a:rPr lang="en-US" sz="1800" dirty="0">
                          <a:solidFill>
                            <a:schemeClr val="tx1"/>
                          </a:solidFill>
                        </a:rPr>
                        <a:t> </a:t>
                      </a:r>
                      <a:r>
                        <a:rPr lang="en-US" sz="1800" dirty="0" err="1">
                          <a:solidFill>
                            <a:schemeClr val="tx1"/>
                          </a:solidFill>
                        </a:rPr>
                        <a:t>meteorologice</a:t>
                      </a:r>
                      <a:r>
                        <a:rPr lang="en-US" sz="1800" dirty="0">
                          <a:solidFill>
                            <a:schemeClr val="tx1"/>
                          </a:solidFill>
                        </a:rPr>
                        <a:t> la </a:t>
                      </a:r>
                      <a:r>
                        <a:rPr lang="en-US" sz="1800" dirty="0" err="1">
                          <a:solidFill>
                            <a:schemeClr val="tx1"/>
                          </a:solidFill>
                        </a:rPr>
                        <a:t>nivel</a:t>
                      </a:r>
                      <a:r>
                        <a:rPr lang="en-US" sz="1800" baseline="0" dirty="0">
                          <a:solidFill>
                            <a:schemeClr val="tx1"/>
                          </a:solidFill>
                        </a:rPr>
                        <a:t> national </a:t>
                      </a:r>
                      <a:endParaRPr lang="en-US" sz="1800" dirty="0">
                        <a:solidFill>
                          <a:schemeClr val="tx1"/>
                        </a:solidFill>
                      </a:endParaRPr>
                    </a:p>
                  </a:txBody>
                  <a:tcPr marT="45730" marB="4573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Nr</a:t>
                      </a:r>
                      <a:r>
                        <a:rPr lang="en-US" sz="1800" dirty="0">
                          <a:solidFill>
                            <a:schemeClr val="tx1"/>
                          </a:solidFill>
                        </a:rPr>
                        <a:t>. </a:t>
                      </a:r>
                      <a:r>
                        <a:rPr lang="en-US" sz="1800" dirty="0" err="1">
                          <a:solidFill>
                            <a:schemeClr val="tx1"/>
                          </a:solidFill>
                        </a:rPr>
                        <a:t>mesaje</a:t>
                      </a:r>
                      <a:r>
                        <a:rPr lang="en-US" sz="1800" dirty="0">
                          <a:solidFill>
                            <a:schemeClr val="tx1"/>
                          </a:solidFill>
                        </a:rPr>
                        <a:t> </a:t>
                      </a:r>
                      <a:r>
                        <a:rPr lang="en-US" sz="1800" dirty="0" err="1">
                          <a:solidFill>
                            <a:schemeClr val="tx1"/>
                          </a:solidFill>
                        </a:rPr>
                        <a:t>meteorologice</a:t>
                      </a:r>
                      <a:r>
                        <a:rPr lang="en-US" sz="1800" dirty="0">
                          <a:solidFill>
                            <a:schemeClr val="tx1"/>
                          </a:solidFill>
                        </a:rPr>
                        <a:t> de tip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now-casting</a:t>
                      </a:r>
                    </a:p>
                  </a:txBody>
                  <a:tcPr marT="45730" marB="45730"/>
                </a:tc>
                <a:extLst>
                  <a:ext uri="{0D108BD9-81ED-4DB2-BD59-A6C34878D82A}">
                    <a16:rowId xmlns:a16="http://schemas.microsoft.com/office/drawing/2014/main" val="10000"/>
                  </a:ext>
                </a:extLst>
              </a:tr>
              <a:tr h="304743">
                <a:tc>
                  <a:txBody>
                    <a:bodyPr/>
                    <a:lstStyle/>
                    <a:p>
                      <a:pPr algn="ctr"/>
                      <a:r>
                        <a:rPr lang="en-US" sz="1200" b="1" dirty="0"/>
                        <a:t>2011</a:t>
                      </a:r>
                    </a:p>
                  </a:txBody>
                  <a:tcPr marL="91433" marR="91433" marT="45739" marB="457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37</a:t>
                      </a:r>
                    </a:p>
                  </a:txBody>
                  <a:tcPr marL="91433" marR="91433" marT="45739" marB="45739"/>
                </a:tc>
                <a:tc>
                  <a:txBody>
                    <a:bodyPr/>
                    <a:lstStyle/>
                    <a:p>
                      <a:pPr algn="ctr"/>
                      <a:r>
                        <a:rPr lang="en-US" sz="1200" dirty="0"/>
                        <a:t>1744</a:t>
                      </a:r>
                    </a:p>
                  </a:txBody>
                  <a:tcPr marL="91433" marR="91433" marT="45739" marB="45739"/>
                </a:tc>
                <a:extLst>
                  <a:ext uri="{0D108BD9-81ED-4DB2-BD59-A6C34878D82A}">
                    <a16:rowId xmlns:a16="http://schemas.microsoft.com/office/drawing/2014/main" val="10001"/>
                  </a:ext>
                </a:extLst>
              </a:tr>
              <a:tr h="274364">
                <a:tc>
                  <a:txBody>
                    <a:bodyPr/>
                    <a:lstStyle/>
                    <a:p>
                      <a:pPr algn="ctr"/>
                      <a:r>
                        <a:rPr lang="en-US" sz="1200" b="1" dirty="0"/>
                        <a:t>2012</a:t>
                      </a:r>
                    </a:p>
                  </a:txBody>
                  <a:tcPr marL="91433" marR="91433" marT="45739" marB="45739"/>
                </a:tc>
                <a:tc>
                  <a:txBody>
                    <a:bodyPr/>
                    <a:lstStyle/>
                    <a:p>
                      <a:pPr algn="ctr"/>
                      <a:r>
                        <a:rPr lang="en-US" sz="1200" b="0" dirty="0"/>
                        <a:t>90</a:t>
                      </a:r>
                    </a:p>
                  </a:txBody>
                  <a:tcPr marL="91433" marR="91433" marT="45739" marB="45739"/>
                </a:tc>
                <a:tc>
                  <a:txBody>
                    <a:bodyPr/>
                    <a:lstStyle/>
                    <a:p>
                      <a:pPr algn="ctr"/>
                      <a:r>
                        <a:rPr lang="en-US" sz="1200" dirty="0"/>
                        <a:t>1535</a:t>
                      </a:r>
                    </a:p>
                  </a:txBody>
                  <a:tcPr marL="91433" marR="91433" marT="45739" marB="45739"/>
                </a:tc>
                <a:extLst>
                  <a:ext uri="{0D108BD9-81ED-4DB2-BD59-A6C34878D82A}">
                    <a16:rowId xmlns:a16="http://schemas.microsoft.com/office/drawing/2014/main" val="10002"/>
                  </a:ext>
                </a:extLst>
              </a:tr>
              <a:tr h="274364">
                <a:tc>
                  <a:txBody>
                    <a:bodyPr/>
                    <a:lstStyle/>
                    <a:p>
                      <a:pPr algn="ctr"/>
                      <a:r>
                        <a:rPr lang="en-US" sz="1200" b="1" dirty="0"/>
                        <a:t>2013</a:t>
                      </a:r>
                    </a:p>
                  </a:txBody>
                  <a:tcPr marL="91433" marR="91433" marT="45739" marB="45739"/>
                </a:tc>
                <a:tc>
                  <a:txBody>
                    <a:bodyPr/>
                    <a:lstStyle/>
                    <a:p>
                      <a:pPr algn="ctr"/>
                      <a:r>
                        <a:rPr lang="en-US" sz="1200" dirty="0"/>
                        <a:t>70</a:t>
                      </a:r>
                    </a:p>
                  </a:txBody>
                  <a:tcPr marL="91433" marR="91433" marT="45739" marB="45739"/>
                </a:tc>
                <a:tc>
                  <a:txBody>
                    <a:bodyPr/>
                    <a:lstStyle/>
                    <a:p>
                      <a:pPr algn="ctr"/>
                      <a:r>
                        <a:rPr lang="ro-RO" sz="1200" kern="1200" dirty="0">
                          <a:solidFill>
                            <a:schemeClr val="dk1"/>
                          </a:solidFill>
                          <a:effectLst/>
                          <a:latin typeface="+mn-lt"/>
                          <a:ea typeface="+mn-ea"/>
                          <a:cs typeface="+mn-cs"/>
                        </a:rPr>
                        <a:t>2423</a:t>
                      </a:r>
                      <a:endParaRPr lang="en-US" sz="1200" dirty="0"/>
                    </a:p>
                  </a:txBody>
                  <a:tcPr marL="91433" marR="91433" marT="45739" marB="45739"/>
                </a:tc>
                <a:extLst>
                  <a:ext uri="{0D108BD9-81ED-4DB2-BD59-A6C34878D82A}">
                    <a16:rowId xmlns:a16="http://schemas.microsoft.com/office/drawing/2014/main" val="10003"/>
                  </a:ext>
                </a:extLst>
              </a:tr>
              <a:tr h="289496">
                <a:tc>
                  <a:txBody>
                    <a:bodyPr/>
                    <a:lstStyle/>
                    <a:p>
                      <a:pPr algn="ctr"/>
                      <a:r>
                        <a:rPr lang="en-US" sz="1200" b="1" dirty="0"/>
                        <a:t>2014</a:t>
                      </a:r>
                    </a:p>
                  </a:txBody>
                  <a:tcPr marL="91433" marR="91433" marT="45739" marB="457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73</a:t>
                      </a:r>
                    </a:p>
                  </a:txBody>
                  <a:tcPr marL="91433" marR="91433" marT="45739" marB="45739"/>
                </a:tc>
                <a:tc>
                  <a:txBody>
                    <a:bodyPr/>
                    <a:lstStyle/>
                    <a:p>
                      <a:pPr algn="ctr"/>
                      <a:r>
                        <a:rPr lang="en-US" sz="1200" b="0" dirty="0">
                          <a:solidFill>
                            <a:schemeClr val="tx1"/>
                          </a:solidFill>
                        </a:rPr>
                        <a:t>2697, din care </a:t>
                      </a:r>
                      <a:r>
                        <a:rPr lang="en-US" sz="1200" b="0" dirty="0">
                          <a:solidFill>
                            <a:srgbClr val="FF0000"/>
                          </a:solidFill>
                        </a:rPr>
                        <a:t>3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iarna</a:t>
                      </a:r>
                      <a:r>
                        <a:rPr lang="en-US" sz="1200" b="0" dirty="0">
                          <a:solidFill>
                            <a:srgbClr val="FF0000"/>
                          </a:solidFill>
                        </a:rPr>
                        <a:t>)</a:t>
                      </a:r>
                    </a:p>
                  </a:txBody>
                  <a:tcPr marL="91433" marR="91433" marT="45739" marB="45739"/>
                </a:tc>
                <a:extLst>
                  <a:ext uri="{0D108BD9-81ED-4DB2-BD59-A6C34878D82A}">
                    <a16:rowId xmlns:a16="http://schemas.microsoft.com/office/drawing/2014/main" val="10004"/>
                  </a:ext>
                </a:extLst>
              </a:tr>
              <a:tr h="274364">
                <a:tc>
                  <a:txBody>
                    <a:bodyPr/>
                    <a:lstStyle/>
                    <a:p>
                      <a:pPr algn="ctr"/>
                      <a:r>
                        <a:rPr lang="en-US" sz="1200" b="1" dirty="0"/>
                        <a:t>2015</a:t>
                      </a:r>
                    </a:p>
                  </a:txBody>
                  <a:tcPr marL="91433" marR="91433" marT="45739" marB="457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96</a:t>
                      </a:r>
                    </a:p>
                  </a:txBody>
                  <a:tcPr marL="91433" marR="91433" marT="45739" marB="4573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2261, din care </a:t>
                      </a:r>
                      <a:r>
                        <a:rPr lang="en-US" sz="1200" b="0" dirty="0">
                          <a:solidFill>
                            <a:srgbClr val="FF0000"/>
                          </a:solidFill>
                        </a:rPr>
                        <a:t>1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vara</a:t>
                      </a:r>
                      <a:r>
                        <a:rPr lang="en-US" sz="1200" b="0" dirty="0">
                          <a:solidFill>
                            <a:srgbClr val="FF0000"/>
                          </a:solidFill>
                        </a:rPr>
                        <a:t>)</a:t>
                      </a:r>
                    </a:p>
                  </a:txBody>
                  <a:tcPr marL="91433" marR="91433" marT="45739" marB="45739"/>
                </a:tc>
                <a:extLst>
                  <a:ext uri="{0D108BD9-81ED-4DB2-BD59-A6C34878D82A}">
                    <a16:rowId xmlns:a16="http://schemas.microsoft.com/office/drawing/2014/main" val="10005"/>
                  </a:ext>
                </a:extLst>
              </a:tr>
              <a:tr h="274364">
                <a:tc>
                  <a:txBody>
                    <a:bodyPr/>
                    <a:lstStyle/>
                    <a:p>
                      <a:pPr algn="ctr"/>
                      <a:r>
                        <a:rPr lang="en-US" sz="1200" b="1" dirty="0"/>
                        <a:t>2016</a:t>
                      </a:r>
                    </a:p>
                  </a:txBody>
                  <a:tcPr marL="91433" marR="91433" marT="45739" marB="45739"/>
                </a:tc>
                <a:tc>
                  <a:txBody>
                    <a:bodyPr/>
                    <a:lstStyle/>
                    <a:p>
                      <a:pPr algn="ctr"/>
                      <a:r>
                        <a:rPr lang="en-US" sz="1200" dirty="0"/>
                        <a:t>101 </a:t>
                      </a:r>
                    </a:p>
                  </a:txBody>
                  <a:tcPr marT="45730" marB="45730"/>
                </a:tc>
                <a:tc>
                  <a:txBody>
                    <a:bodyPr/>
                    <a:lstStyle/>
                    <a:p>
                      <a:pPr algn="ctr"/>
                      <a:r>
                        <a:rPr lang="en-US" sz="1200" dirty="0"/>
                        <a:t>3693 </a:t>
                      </a:r>
                    </a:p>
                  </a:txBody>
                  <a:tcPr marT="45730" marB="45730"/>
                </a:tc>
                <a:extLst>
                  <a:ext uri="{0D108BD9-81ED-4DB2-BD59-A6C34878D82A}">
                    <a16:rowId xmlns:a16="http://schemas.microsoft.com/office/drawing/2014/main" val="10006"/>
                  </a:ext>
                </a:extLst>
              </a:tr>
              <a:tr h="289496">
                <a:tc>
                  <a:txBody>
                    <a:bodyPr/>
                    <a:lstStyle/>
                    <a:p>
                      <a:pPr algn="ctr"/>
                      <a:r>
                        <a:rPr lang="en-US" sz="1200" b="1" dirty="0"/>
                        <a:t>2017</a:t>
                      </a:r>
                    </a:p>
                  </a:txBody>
                  <a:tcPr marL="91433" marR="91433" marT="45739" marB="45739"/>
                </a:tc>
                <a:tc>
                  <a:txBody>
                    <a:bodyPr/>
                    <a:lstStyle/>
                    <a:p>
                      <a:pPr algn="ctr"/>
                      <a:r>
                        <a:rPr lang="en-US" sz="1200"/>
                        <a:t>114, </a:t>
                      </a:r>
                      <a:r>
                        <a:rPr lang="en-US" sz="1200" b="0" dirty="0">
                          <a:solidFill>
                            <a:schemeClr val="tx1"/>
                          </a:solidFill>
                        </a:rPr>
                        <a:t>din care </a:t>
                      </a:r>
                      <a:r>
                        <a:rPr lang="en-US" sz="1200" b="0" dirty="0">
                          <a:solidFill>
                            <a:srgbClr val="FF0000"/>
                          </a:solidFill>
                        </a:rPr>
                        <a:t>3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vara</a:t>
                      </a:r>
                      <a:r>
                        <a:rPr lang="en-US" sz="1200" b="0" dirty="0">
                          <a:solidFill>
                            <a:srgbClr val="FF0000"/>
                          </a:solidFill>
                        </a:rPr>
                        <a:t>)</a:t>
                      </a:r>
                      <a:endParaRPr lang="en-US" sz="1200" dirty="0">
                        <a:solidFill>
                          <a:srgbClr val="FF0000"/>
                        </a:solidFill>
                      </a:endParaRPr>
                    </a:p>
                  </a:txBody>
                  <a:tcPr marT="45730" marB="45730"/>
                </a:tc>
                <a:tc>
                  <a:txBody>
                    <a:bodyPr/>
                    <a:lstStyle/>
                    <a:p>
                      <a:pPr algn="ctr"/>
                      <a:r>
                        <a:rPr lang="en-US" sz="1200" dirty="0"/>
                        <a:t>4211, </a:t>
                      </a:r>
                      <a:r>
                        <a:rPr lang="en-US" sz="1200" b="0" dirty="0">
                          <a:solidFill>
                            <a:schemeClr val="tx1"/>
                          </a:solidFill>
                        </a:rPr>
                        <a:t>din care </a:t>
                      </a:r>
                      <a:r>
                        <a:rPr lang="en-US" sz="1200" b="0" dirty="0">
                          <a:solidFill>
                            <a:srgbClr val="FF0000"/>
                          </a:solidFill>
                        </a:rPr>
                        <a:t>4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iarna</a:t>
                      </a:r>
                      <a:r>
                        <a:rPr lang="en-US" sz="1200" b="0" dirty="0">
                          <a:solidFill>
                            <a:srgbClr val="FF0000"/>
                          </a:solidFill>
                        </a:rPr>
                        <a:t>)</a:t>
                      </a:r>
                    </a:p>
                  </a:txBody>
                  <a:tcPr marT="45730" marB="45730"/>
                </a:tc>
                <a:extLst>
                  <a:ext uri="{0D108BD9-81ED-4DB2-BD59-A6C34878D82A}">
                    <a16:rowId xmlns:a16="http://schemas.microsoft.com/office/drawing/2014/main" val="10007"/>
                  </a:ext>
                </a:extLst>
              </a:tr>
              <a:tr h="1150856">
                <a:tc>
                  <a:txBody>
                    <a:bodyPr/>
                    <a:lstStyle/>
                    <a:p>
                      <a:pPr algn="ctr"/>
                      <a:r>
                        <a:rPr lang="en-US" sz="1200" b="1" dirty="0"/>
                        <a:t>2018</a:t>
                      </a:r>
                    </a:p>
                  </a:txBody>
                  <a:tcPr marL="91433" marR="91433" marT="45739" marB="45739"/>
                </a:tc>
                <a:tc>
                  <a:txBody>
                    <a:bodyPr/>
                    <a:lstStyle/>
                    <a:p>
                      <a:pPr algn="ctr"/>
                      <a:r>
                        <a:rPr lang="en-US" sz="1200" dirty="0"/>
                        <a:t>77</a:t>
                      </a:r>
                      <a:endParaRPr lang="en-US" sz="1200" dirty="0">
                        <a:solidFill>
                          <a:srgbClr val="FF3300"/>
                        </a:solidFill>
                      </a:endParaRPr>
                    </a:p>
                  </a:txBody>
                  <a:tcPr marT="45730" marB="45730"/>
                </a:tc>
                <a:tc>
                  <a:txBody>
                    <a:bodyPr/>
                    <a:lstStyle/>
                    <a:p>
                      <a:pPr algn="ctr"/>
                      <a:r>
                        <a:rPr lang="en-US" sz="1200" b="1" dirty="0"/>
                        <a:t>5765</a:t>
                      </a:r>
                      <a:r>
                        <a:rPr lang="en-US" sz="1200" b="1" dirty="0">
                          <a:solidFill>
                            <a:schemeClr val="tx1"/>
                          </a:solidFill>
                        </a:rPr>
                        <a:t>, </a:t>
                      </a:r>
                      <a:r>
                        <a:rPr lang="en-US" sz="1200" dirty="0">
                          <a:solidFill>
                            <a:schemeClr val="tx1"/>
                          </a:solidFill>
                        </a:rPr>
                        <a:t>din care in </a:t>
                      </a:r>
                      <a:r>
                        <a:rPr lang="en-US" sz="1200" dirty="0" err="1">
                          <a:solidFill>
                            <a:schemeClr val="tx1"/>
                          </a:solidFill>
                        </a:rPr>
                        <a:t>vara</a:t>
                      </a:r>
                      <a:r>
                        <a:rPr lang="en-US" sz="1200" dirty="0">
                          <a:solidFill>
                            <a:schemeClr val="tx1"/>
                          </a:solidFill>
                        </a:rPr>
                        <a:t> 2018 – </a:t>
                      </a:r>
                      <a:r>
                        <a:rPr lang="en-US" sz="1200" b="1" dirty="0">
                          <a:solidFill>
                            <a:schemeClr val="tx1"/>
                          </a:solidFill>
                        </a:rPr>
                        <a:t>3037</a:t>
                      </a:r>
                    </a:p>
                    <a:p>
                      <a:pPr algn="ctr"/>
                      <a:r>
                        <a:rPr lang="en-US" sz="1200" b="1" dirty="0" err="1">
                          <a:solidFill>
                            <a:schemeClr val="tx1"/>
                          </a:solidFill>
                        </a:rPr>
                        <a:t>Iunie</a:t>
                      </a:r>
                      <a:r>
                        <a:rPr lang="en-US" sz="1200" b="1" dirty="0">
                          <a:solidFill>
                            <a:schemeClr val="tx1"/>
                          </a:solidFill>
                        </a:rPr>
                        <a:t> – 1276, </a:t>
                      </a:r>
                      <a:r>
                        <a:rPr lang="en-US" sz="1200" b="1" dirty="0" err="1">
                          <a:solidFill>
                            <a:schemeClr val="tx1"/>
                          </a:solidFill>
                        </a:rPr>
                        <a:t>Iulie</a:t>
                      </a:r>
                      <a:r>
                        <a:rPr lang="en-US" sz="1200" b="1" dirty="0">
                          <a:solidFill>
                            <a:schemeClr val="tx1"/>
                          </a:solidFill>
                        </a:rPr>
                        <a:t> – 1046, August – 715</a:t>
                      </a:r>
                    </a:p>
                    <a:p>
                      <a:pPr algn="ctr"/>
                      <a:r>
                        <a:rPr lang="en-US" sz="1200" b="0" dirty="0">
                          <a:solidFill>
                            <a:srgbClr val="FF0000"/>
                          </a:solidFill>
                        </a:rPr>
                        <a:t>1 cod </a:t>
                      </a:r>
                      <a:r>
                        <a:rPr lang="en-US" sz="1200" b="0" dirty="0" err="1">
                          <a:solidFill>
                            <a:srgbClr val="FF0000"/>
                          </a:solidFill>
                        </a:rPr>
                        <a:t>rosu</a:t>
                      </a:r>
                      <a:r>
                        <a:rPr lang="en-US" sz="1200" b="0" dirty="0">
                          <a:solidFill>
                            <a:srgbClr val="FF0000"/>
                          </a:solidFill>
                        </a:rPr>
                        <a:t> (15.06, </a:t>
                      </a:r>
                      <a:r>
                        <a:rPr lang="en-US" sz="1200" b="0" dirty="0" err="1">
                          <a:solidFill>
                            <a:srgbClr val="FF0000"/>
                          </a:solidFill>
                        </a:rPr>
                        <a:t>ora</a:t>
                      </a:r>
                      <a:r>
                        <a:rPr lang="en-US" sz="1200" b="0" dirty="0">
                          <a:solidFill>
                            <a:srgbClr val="FF0000"/>
                          </a:solidFill>
                        </a:rPr>
                        <a:t> 22:45 -16.06, </a:t>
                      </a:r>
                      <a:r>
                        <a:rPr lang="en-US" sz="1200" b="0" dirty="0" err="1">
                          <a:solidFill>
                            <a:srgbClr val="FF0000"/>
                          </a:solidFill>
                        </a:rPr>
                        <a:t>ora</a:t>
                      </a:r>
                      <a:r>
                        <a:rPr lang="en-US" sz="1200" b="0" dirty="0">
                          <a:solidFill>
                            <a:srgbClr val="FF0000"/>
                          </a:solidFill>
                        </a:rPr>
                        <a:t> 00:00, </a:t>
                      </a:r>
                      <a:r>
                        <a:rPr lang="en-US" sz="1200" b="0" dirty="0" err="1">
                          <a:solidFill>
                            <a:srgbClr val="FF0000"/>
                          </a:solidFill>
                        </a:rPr>
                        <a:t>pt</a:t>
                      </a:r>
                      <a:r>
                        <a:rPr lang="en-US" sz="1200" b="0" dirty="0">
                          <a:solidFill>
                            <a:srgbClr val="FF0000"/>
                          </a:solidFill>
                        </a:rPr>
                        <a:t> </a:t>
                      </a:r>
                      <a:r>
                        <a:rPr lang="en-US" sz="1200" b="0" dirty="0" err="1">
                          <a:solidFill>
                            <a:srgbClr val="FF0000"/>
                          </a:solidFill>
                        </a:rPr>
                        <a:t>sudul</a:t>
                      </a:r>
                      <a:r>
                        <a:rPr lang="en-US" sz="1200" b="0" dirty="0">
                          <a:solidFill>
                            <a:srgbClr val="FF0000"/>
                          </a:solidFill>
                        </a:rPr>
                        <a:t> </a:t>
                      </a:r>
                      <a:r>
                        <a:rPr lang="en-US" sz="1200" b="0" dirty="0" err="1">
                          <a:solidFill>
                            <a:srgbClr val="FF0000"/>
                          </a:solidFill>
                        </a:rPr>
                        <a:t>jud</a:t>
                      </a:r>
                      <a:r>
                        <a:rPr lang="en-US" sz="1200" b="0" dirty="0">
                          <a:solidFill>
                            <a:srgbClr val="FF0000"/>
                          </a:solidFill>
                        </a:rPr>
                        <a:t> Galati – </a:t>
                      </a:r>
                    </a:p>
                    <a:p>
                      <a:pPr algn="ctr"/>
                      <a:r>
                        <a:rPr lang="en-US" sz="1200" b="0" dirty="0">
                          <a:solidFill>
                            <a:srgbClr val="FF0000"/>
                          </a:solidFill>
                        </a:rPr>
                        <a:t>pp &gt;100 l/</a:t>
                      </a:r>
                      <a:r>
                        <a:rPr lang="en-US" sz="1200" b="0" dirty="0" err="1">
                          <a:solidFill>
                            <a:srgbClr val="FF0000"/>
                          </a:solidFill>
                        </a:rPr>
                        <a:t>mp</a:t>
                      </a:r>
                      <a:r>
                        <a:rPr lang="en-US" sz="1200" b="0" dirty="0">
                          <a:solidFill>
                            <a:srgbClr val="FF0000"/>
                          </a:solidFill>
                        </a:rPr>
                        <a:t>) </a:t>
                      </a:r>
                      <a:endParaRPr lang="en-US" sz="1200" dirty="0">
                        <a:solidFill>
                          <a:schemeClr val="tx1"/>
                        </a:solidFill>
                      </a:endParaRPr>
                    </a:p>
                  </a:txBody>
                  <a:tcPr marT="45730" marB="45730"/>
                </a:tc>
                <a:extLst>
                  <a:ext uri="{0D108BD9-81ED-4DB2-BD59-A6C34878D82A}">
                    <a16:rowId xmlns:a16="http://schemas.microsoft.com/office/drawing/2014/main" val="10008"/>
                  </a:ext>
                </a:extLst>
              </a:tr>
            </a:tbl>
          </a:graphicData>
        </a:graphic>
      </p:graphicFrame>
      <p:graphicFrame>
        <p:nvGraphicFramePr>
          <p:cNvPr id="4" name="Table 3">
            <a:extLst>
              <a:ext uri="{FF2B5EF4-FFF2-40B4-BE49-F238E27FC236}">
                <a16:creationId xmlns:a16="http://schemas.microsoft.com/office/drawing/2014/main" id="{249E874E-3B91-4D62-B57B-56AD1B707B45}"/>
              </a:ext>
            </a:extLst>
          </p:cNvPr>
          <p:cNvGraphicFramePr>
            <a:graphicFrameLocks noGrp="1"/>
          </p:cNvGraphicFramePr>
          <p:nvPr>
            <p:extLst>
              <p:ext uri="{D42A27DB-BD31-4B8C-83A1-F6EECF244321}">
                <p14:modId xmlns:p14="http://schemas.microsoft.com/office/powerpoint/2010/main" val="460341484"/>
              </p:ext>
            </p:extLst>
          </p:nvPr>
        </p:nvGraphicFramePr>
        <p:xfrm>
          <a:off x="0" y="4304146"/>
          <a:ext cx="8488217" cy="2265074"/>
        </p:xfrm>
        <a:graphic>
          <a:graphicData uri="http://schemas.openxmlformats.org/drawingml/2006/table">
            <a:tbl>
              <a:tblPr/>
              <a:tblGrid>
                <a:gridCol w="691829">
                  <a:extLst>
                    <a:ext uri="{9D8B030D-6E8A-4147-A177-3AD203B41FA5}">
                      <a16:colId xmlns:a16="http://schemas.microsoft.com/office/drawing/2014/main" val="20000"/>
                    </a:ext>
                  </a:extLst>
                </a:gridCol>
                <a:gridCol w="2554448">
                  <a:extLst>
                    <a:ext uri="{9D8B030D-6E8A-4147-A177-3AD203B41FA5}">
                      <a16:colId xmlns:a16="http://schemas.microsoft.com/office/drawing/2014/main" val="20001"/>
                    </a:ext>
                  </a:extLst>
                </a:gridCol>
                <a:gridCol w="5241940">
                  <a:extLst>
                    <a:ext uri="{9D8B030D-6E8A-4147-A177-3AD203B41FA5}">
                      <a16:colId xmlns:a16="http://schemas.microsoft.com/office/drawing/2014/main" val="20002"/>
                    </a:ext>
                  </a:extLst>
                </a:gridCol>
              </a:tblGrid>
              <a:tr h="226507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2019</a:t>
                      </a:r>
                    </a:p>
                  </a:txBody>
                  <a:tcPr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chemeClr val="tx1"/>
                          </a:solidFill>
                          <a:effectLst/>
                          <a:latin typeface="Arial" panose="020B0604020202020204" pitchFamily="34" charset="0"/>
                        </a:rPr>
                        <a:t>Ianuarie</a:t>
                      </a:r>
                      <a:r>
                        <a:rPr kumimoji="0" lang="en-US" altLang="en-US" sz="1400" b="0" i="0" u="none" strike="noStrike" cap="none" normalizeH="0" baseline="0" dirty="0">
                          <a:ln>
                            <a:noFill/>
                          </a:ln>
                          <a:solidFill>
                            <a:schemeClr val="tx1"/>
                          </a:solidFill>
                          <a:effectLst/>
                          <a:latin typeface="Arial" panose="020B0604020202020204" pitchFamily="34" charset="0"/>
                        </a:rPr>
                        <a:t> –  </a:t>
                      </a:r>
                      <a:r>
                        <a:rPr kumimoji="0" lang="en-US" altLang="en-US" sz="1400" b="0" i="0" u="none" strike="noStrike" cap="none" normalizeH="0" baseline="0" dirty="0" err="1">
                          <a:ln>
                            <a:noFill/>
                          </a:ln>
                          <a:solidFill>
                            <a:schemeClr val="tx1"/>
                          </a:solidFill>
                          <a:effectLst/>
                          <a:latin typeface="Arial" panose="020B0604020202020204" pitchFamily="34" charset="0"/>
                        </a:rPr>
                        <a:t>Septembrie</a:t>
                      </a:r>
                      <a:r>
                        <a:rPr kumimoji="0" lang="en-US" altLang="en-US" sz="1400" b="0" i="0" u="none" strike="noStrike" cap="none" normalizeH="0" baseline="0" dirty="0">
                          <a:ln>
                            <a:noFill/>
                          </a:ln>
                          <a:solidFill>
                            <a:schemeClr val="tx1"/>
                          </a:solidFill>
                          <a:effectLst/>
                          <a:latin typeface="Arial" panose="020B0604020202020204" pitchFamily="34" charset="0"/>
                        </a:rPr>
                        <a:t> 2019 / </a:t>
                      </a:r>
                      <a:r>
                        <a:rPr kumimoji="0" lang="en-US" altLang="en-US" sz="1400" b="1" i="0" u="none" strike="noStrike" cap="none" normalizeH="0" baseline="0" dirty="0">
                          <a:ln>
                            <a:noFill/>
                          </a:ln>
                          <a:solidFill>
                            <a:srgbClr val="FF3300"/>
                          </a:solidFill>
                          <a:effectLst/>
                          <a:latin typeface="Arial" panose="020B0604020202020204" pitchFamily="34" charset="0"/>
                        </a:rPr>
                        <a:t>88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a:t>
                      </a:r>
                      <a:r>
                        <a:rPr kumimoji="0" lang="en-US" altLang="en-US" sz="1400" b="0" i="0" u="none" strike="noStrike" cap="none" normalizeH="0" baseline="0" dirty="0" err="1">
                          <a:ln>
                            <a:noFill/>
                          </a:ln>
                          <a:solidFill>
                            <a:schemeClr val="tx1"/>
                          </a:solidFill>
                          <a:effectLst/>
                          <a:latin typeface="Arial" panose="020B0604020202020204" pitchFamily="34" charset="0"/>
                        </a:rPr>
                        <a:t>Ianuarie</a:t>
                      </a:r>
                      <a:r>
                        <a:rPr kumimoji="0" lang="en-US" altLang="en-US" sz="1400" b="0" i="0" u="none" strike="noStrike" cap="none" normalizeH="0" baseline="0" dirty="0">
                          <a:ln>
                            <a:noFill/>
                          </a:ln>
                          <a:solidFill>
                            <a:schemeClr val="tx1"/>
                          </a:solidFill>
                          <a:effectLst/>
                          <a:latin typeface="Arial" panose="020B0604020202020204" pitchFamily="34" charset="0"/>
                        </a:rPr>
                        <a:t> –  </a:t>
                      </a:r>
                      <a:r>
                        <a:rPr kumimoji="0" lang="en-US" altLang="en-US" sz="1400" b="0" i="0" u="none" strike="noStrike" cap="none" normalizeH="0" baseline="0" dirty="0" err="1">
                          <a:ln>
                            <a:noFill/>
                          </a:ln>
                          <a:solidFill>
                            <a:schemeClr val="tx1"/>
                          </a:solidFill>
                          <a:effectLst/>
                          <a:latin typeface="Arial" panose="020B0604020202020204" pitchFamily="34" charset="0"/>
                        </a:rPr>
                        <a:t>Septembrie</a:t>
                      </a:r>
                      <a:r>
                        <a:rPr kumimoji="0" lang="en-US" altLang="en-US" sz="1400" b="0" i="0" u="none" strike="noStrike" cap="none" normalizeH="0" baseline="0" dirty="0">
                          <a:ln>
                            <a:noFill/>
                          </a:ln>
                          <a:solidFill>
                            <a:schemeClr val="tx1"/>
                          </a:solidFill>
                          <a:effectLst/>
                          <a:latin typeface="Arial" panose="020B0604020202020204" pitchFamily="34" charset="0"/>
                        </a:rPr>
                        <a:t> 2018 / 65 </a:t>
                      </a:r>
                    </a:p>
                  </a:txBody>
                  <a:tcPr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chemeClr val="tx1"/>
                          </a:solidFill>
                          <a:effectLst/>
                          <a:latin typeface="Arial" panose="020B0604020202020204" pitchFamily="34" charset="0"/>
                        </a:rPr>
                        <a:t>Ianuarie</a:t>
                      </a:r>
                      <a:r>
                        <a:rPr kumimoji="0" lang="en-US" altLang="en-US" sz="1200" b="0" i="0" u="none" strike="noStrike" cap="none" normalizeH="0" baseline="0" dirty="0">
                          <a:ln>
                            <a:noFill/>
                          </a:ln>
                          <a:solidFill>
                            <a:schemeClr val="tx1"/>
                          </a:solidFill>
                          <a:effectLst/>
                          <a:latin typeface="Arial" panose="020B0604020202020204" pitchFamily="34" charset="0"/>
                        </a:rPr>
                        <a:t> – </a:t>
                      </a:r>
                      <a:r>
                        <a:rPr kumimoji="0" lang="en-US" altLang="en-US" sz="1200" b="0" i="0" u="none" strike="noStrike" cap="none" normalizeH="0" baseline="0" dirty="0" err="1">
                          <a:ln>
                            <a:noFill/>
                          </a:ln>
                          <a:solidFill>
                            <a:schemeClr val="tx1"/>
                          </a:solidFill>
                          <a:effectLst/>
                          <a:latin typeface="Arial" panose="020B0604020202020204" pitchFamily="34" charset="0"/>
                        </a:rPr>
                        <a:t>Septembrie</a:t>
                      </a:r>
                      <a:r>
                        <a:rPr kumimoji="0" lang="en-US" altLang="en-US" sz="1200" b="0" i="0" u="none" strike="noStrike" cap="none" normalizeH="0" baseline="0" dirty="0">
                          <a:ln>
                            <a:noFill/>
                          </a:ln>
                          <a:solidFill>
                            <a:schemeClr val="tx1"/>
                          </a:solidFill>
                          <a:effectLst/>
                          <a:latin typeface="Arial" panose="020B0604020202020204" pitchFamily="34" charset="0"/>
                        </a:rPr>
                        <a:t> 2019 / </a:t>
                      </a:r>
                      <a:r>
                        <a:rPr kumimoji="0" lang="en-US" altLang="en-US" sz="1200" b="1" i="0" u="none" strike="noStrike" cap="none" normalizeH="0" baseline="0" dirty="0">
                          <a:ln>
                            <a:noFill/>
                          </a:ln>
                          <a:solidFill>
                            <a:srgbClr val="FF0000"/>
                          </a:solidFill>
                          <a:effectLst/>
                          <a:latin typeface="Arial" panose="020B0604020202020204" pitchFamily="34" charset="0"/>
                        </a:rPr>
                        <a:t>3753, din care 74 de cod </a:t>
                      </a:r>
                      <a:r>
                        <a:rPr kumimoji="0" lang="en-US" altLang="en-US" sz="1200" b="1" i="0" u="none" strike="noStrike" cap="none" normalizeH="0" baseline="0" dirty="0" err="1">
                          <a:ln>
                            <a:noFill/>
                          </a:ln>
                          <a:solidFill>
                            <a:srgbClr val="FF0000"/>
                          </a:solidFill>
                          <a:effectLst/>
                          <a:latin typeface="Arial" panose="020B0604020202020204" pitchFamily="34" charset="0"/>
                        </a:rPr>
                        <a:t>rosu</a:t>
                      </a:r>
                      <a:endParaRPr kumimoji="0" lang="en-US" altLang="en-US" sz="1200" b="1" i="0" u="none" strike="noStrike" cap="none" normalizeH="0" baseline="0" dirty="0">
                        <a:ln>
                          <a:noFill/>
                        </a:ln>
                        <a:solidFill>
                          <a:srgbClr val="FF0000"/>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Ianuarie</a:t>
                      </a:r>
                      <a:r>
                        <a:rPr kumimoji="0" lang="en-US" altLang="en-US" sz="1200" b="0" i="0" u="none" strike="noStrike" cap="none" normalizeH="0" baseline="0" dirty="0">
                          <a:ln>
                            <a:noFill/>
                          </a:ln>
                          <a:solidFill>
                            <a:schemeClr val="tx1"/>
                          </a:solidFill>
                          <a:effectLst/>
                          <a:latin typeface="Arial" panose="020B0604020202020204" pitchFamily="34" charset="0"/>
                        </a:rPr>
                        <a:t> – </a:t>
                      </a:r>
                      <a:r>
                        <a:rPr kumimoji="0" lang="en-US" altLang="en-US" sz="1200" b="0" i="0" u="none" strike="noStrike" cap="none" normalizeH="0" baseline="0" dirty="0" err="1">
                          <a:ln>
                            <a:noFill/>
                          </a:ln>
                          <a:solidFill>
                            <a:schemeClr val="tx1"/>
                          </a:solidFill>
                          <a:effectLst/>
                          <a:latin typeface="Arial" panose="020B0604020202020204" pitchFamily="34" charset="0"/>
                        </a:rPr>
                        <a:t>Septembrie</a:t>
                      </a:r>
                      <a:r>
                        <a:rPr kumimoji="0" lang="en-US" altLang="en-US" sz="1200" b="0" i="0" u="none" strike="noStrike" cap="none" normalizeH="0" baseline="0" dirty="0">
                          <a:ln>
                            <a:noFill/>
                          </a:ln>
                          <a:solidFill>
                            <a:schemeClr val="tx1"/>
                          </a:solidFill>
                          <a:effectLst/>
                          <a:latin typeface="Arial" panose="020B0604020202020204" pitchFamily="34" charset="0"/>
                        </a:rPr>
                        <a:t> 2018 / 4782)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Mai 2019 / 524, din care </a:t>
                      </a:r>
                      <a:r>
                        <a:rPr lang="en-US" sz="1200" b="0" dirty="0">
                          <a:solidFill>
                            <a:srgbClr val="FF0000"/>
                          </a:solidFill>
                        </a:rPr>
                        <a:t>10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primavara</a:t>
                      </a:r>
                      <a:r>
                        <a:rPr lang="en-US" sz="1200" b="0" dirty="0">
                          <a:solidFill>
                            <a:srgbClr val="FF0000"/>
                          </a:solidFill>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0" dirty="0" err="1">
                          <a:solidFill>
                            <a:schemeClr val="tx1"/>
                          </a:solidFill>
                        </a:rPr>
                        <a:t>Iunie</a:t>
                      </a:r>
                      <a:r>
                        <a:rPr lang="en-US" sz="1200" b="0" dirty="0">
                          <a:solidFill>
                            <a:schemeClr val="tx1"/>
                          </a:solidFill>
                        </a:rPr>
                        <a:t> 2019 / 1160, din care </a:t>
                      </a:r>
                      <a:r>
                        <a:rPr lang="en-US" sz="1200" b="0" dirty="0">
                          <a:solidFill>
                            <a:srgbClr val="FF0000"/>
                          </a:solidFill>
                        </a:rPr>
                        <a:t>51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vara</a:t>
                      </a:r>
                      <a:r>
                        <a:rPr lang="en-US" sz="1200" b="0" dirty="0">
                          <a:solidFill>
                            <a:srgbClr val="FF0000"/>
                          </a:solidFill>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0" dirty="0" err="1">
                          <a:solidFill>
                            <a:schemeClr val="tx1"/>
                          </a:solidFill>
                        </a:rPr>
                        <a:t>Iulie</a:t>
                      </a:r>
                      <a:r>
                        <a:rPr lang="en-US" sz="1200" b="0" dirty="0">
                          <a:solidFill>
                            <a:schemeClr val="tx1"/>
                          </a:solidFill>
                        </a:rPr>
                        <a:t> 2019 / 564, din care </a:t>
                      </a:r>
                      <a:r>
                        <a:rPr lang="en-US" sz="1200" b="0" dirty="0">
                          <a:solidFill>
                            <a:srgbClr val="FF0000"/>
                          </a:solidFill>
                        </a:rPr>
                        <a:t>11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vara</a:t>
                      </a:r>
                      <a:r>
                        <a:rPr lang="en-US" sz="1200" b="0" dirty="0">
                          <a:solidFill>
                            <a:srgbClr val="FF0000"/>
                          </a:solidFill>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0" dirty="0">
                          <a:solidFill>
                            <a:schemeClr val="tx1"/>
                          </a:solidFill>
                        </a:rPr>
                        <a:t>August 2019 / 390, din care </a:t>
                      </a:r>
                      <a:r>
                        <a:rPr lang="en-US" sz="1200" b="0" dirty="0">
                          <a:solidFill>
                            <a:srgbClr val="FF0000"/>
                          </a:solidFill>
                        </a:rPr>
                        <a:t>2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vara</a:t>
                      </a:r>
                      <a:r>
                        <a:rPr lang="en-US" sz="1200" b="0" dirty="0">
                          <a:solidFill>
                            <a:srgbClr val="FF0000"/>
                          </a:solidFill>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0" dirty="0" err="1">
                          <a:solidFill>
                            <a:schemeClr val="tx1"/>
                          </a:solidFill>
                        </a:rPr>
                        <a:t>Septembrie</a:t>
                      </a:r>
                      <a:r>
                        <a:rPr lang="en-US" sz="1200" b="0" dirty="0">
                          <a:solidFill>
                            <a:schemeClr val="tx1"/>
                          </a:solidFill>
                        </a:rPr>
                        <a:t> 2019 / 48 (sept 2018 / 244)</a:t>
                      </a:r>
                    </a:p>
                    <a:p>
                      <a:pPr marL="0" marR="0" lvl="0" indent="0" algn="ctr" defTabSz="914400" rtl="0" eaLnBrk="1" fontAlgn="base" latinLnBrk="0" hangingPunct="1">
                        <a:lnSpc>
                          <a:spcPct val="100000"/>
                        </a:lnSpc>
                        <a:spcBef>
                          <a:spcPct val="0"/>
                        </a:spcBef>
                        <a:spcAft>
                          <a:spcPct val="0"/>
                        </a:spcAft>
                        <a:buClrTx/>
                        <a:buSzTx/>
                        <a:buFontTx/>
                        <a:buNone/>
                        <a:tabLst/>
                      </a:pPr>
                      <a:endParaRPr lang="en-US" sz="1200" b="0" dirty="0">
                        <a:solidFill>
                          <a:srgbClr val="FF3300"/>
                        </a:solidFill>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200" b="0" dirty="0">
                          <a:solidFill>
                            <a:schemeClr val="tx1"/>
                          </a:solidFill>
                        </a:rPr>
                        <a:t>Mai 2018 / 607</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0" dirty="0" err="1">
                          <a:solidFill>
                            <a:schemeClr val="tx1"/>
                          </a:solidFill>
                        </a:rPr>
                        <a:t>Iunie</a:t>
                      </a:r>
                      <a:r>
                        <a:rPr lang="en-US" sz="1200" b="0" dirty="0">
                          <a:solidFill>
                            <a:schemeClr val="tx1"/>
                          </a:solidFill>
                        </a:rPr>
                        <a:t> 2018  /1276, din care </a:t>
                      </a:r>
                      <a:r>
                        <a:rPr lang="en-US" sz="1200" b="0" dirty="0">
                          <a:solidFill>
                            <a:srgbClr val="FF0000"/>
                          </a:solidFill>
                        </a:rPr>
                        <a:t>1 cod </a:t>
                      </a:r>
                      <a:r>
                        <a:rPr lang="en-US" sz="1200" b="0" dirty="0" err="1">
                          <a:solidFill>
                            <a:srgbClr val="FF0000"/>
                          </a:solidFill>
                        </a:rPr>
                        <a:t>rosu</a:t>
                      </a:r>
                      <a:r>
                        <a:rPr lang="en-US" sz="1200" b="0" dirty="0">
                          <a:solidFill>
                            <a:srgbClr val="FF0000"/>
                          </a:solidFill>
                        </a:rPr>
                        <a:t> (</a:t>
                      </a:r>
                      <a:r>
                        <a:rPr lang="en-US" sz="1200" b="0" dirty="0" err="1">
                          <a:solidFill>
                            <a:srgbClr val="FF0000"/>
                          </a:solidFill>
                        </a:rPr>
                        <a:t>vara</a:t>
                      </a:r>
                      <a:r>
                        <a:rPr lang="en-US" sz="1200" b="0" dirty="0">
                          <a:solidFill>
                            <a:srgbClr val="FF0000"/>
                          </a:solidFill>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sz="1100" b="0" dirty="0" err="1">
                          <a:solidFill>
                            <a:schemeClr val="tx1"/>
                          </a:solidFill>
                        </a:rPr>
                        <a:t>Iulie</a:t>
                      </a:r>
                      <a:r>
                        <a:rPr lang="en-US" sz="1100" b="0" dirty="0">
                          <a:solidFill>
                            <a:schemeClr val="tx1"/>
                          </a:solidFill>
                        </a:rPr>
                        <a:t> 2018 / 1046 </a:t>
                      </a:r>
                    </a:p>
                    <a:p>
                      <a:pPr marL="0" marR="0" lvl="0" indent="0" algn="ctr" defTabSz="914400" rtl="0" eaLnBrk="1" fontAlgn="base" latinLnBrk="0" hangingPunct="1">
                        <a:lnSpc>
                          <a:spcPct val="100000"/>
                        </a:lnSpc>
                        <a:spcBef>
                          <a:spcPct val="0"/>
                        </a:spcBef>
                        <a:spcAft>
                          <a:spcPct val="0"/>
                        </a:spcAft>
                        <a:buClrTx/>
                        <a:buSzTx/>
                        <a:buFontTx/>
                        <a:buNone/>
                        <a:tabLst/>
                      </a:pPr>
                      <a:r>
                        <a:rPr lang="en-US" sz="1100" b="0" dirty="0">
                          <a:solidFill>
                            <a:schemeClr val="tx1"/>
                          </a:solidFill>
                        </a:rPr>
                        <a:t>August 2018 / 715</a:t>
                      </a:r>
                    </a:p>
                  </a:txBody>
                  <a:tcPr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6" name="TextBox 5">
            <a:extLst>
              <a:ext uri="{FF2B5EF4-FFF2-40B4-BE49-F238E27FC236}">
                <a16:creationId xmlns:a16="http://schemas.microsoft.com/office/drawing/2014/main" id="{84E48AEB-229E-423D-A9F2-43EFD1A604D6}"/>
              </a:ext>
            </a:extLst>
          </p:cNvPr>
          <p:cNvSpPr txBox="1"/>
          <p:nvPr/>
        </p:nvSpPr>
        <p:spPr>
          <a:xfrm>
            <a:off x="8885503" y="4042536"/>
            <a:ext cx="3107794" cy="523220"/>
          </a:xfrm>
          <a:prstGeom prst="rect">
            <a:avLst/>
          </a:prstGeom>
          <a:solidFill>
            <a:schemeClr val="bg1"/>
          </a:solidFill>
          <a:ln>
            <a:solidFill>
              <a:schemeClr val="tx1"/>
            </a:solidFill>
          </a:ln>
        </p:spPr>
        <p:txBody>
          <a:bodyPr wrap="square" rtlCol="0">
            <a:spAutoFit/>
          </a:bodyPr>
          <a:lstStyle/>
          <a:p>
            <a:pPr algn="ctr"/>
            <a:r>
              <a:rPr lang="en-US" sz="1400" dirty="0"/>
              <a:t>30 </a:t>
            </a:r>
            <a:r>
              <a:rPr lang="en-US" sz="1400" dirty="0" err="1"/>
              <a:t>aprilie</a:t>
            </a:r>
            <a:r>
              <a:rPr lang="en-US" sz="1400" dirty="0"/>
              <a:t> 2019, </a:t>
            </a:r>
            <a:r>
              <a:rPr lang="en-US" sz="1400" dirty="0" err="1"/>
              <a:t>Dragalina</a:t>
            </a:r>
            <a:r>
              <a:rPr lang="en-US" sz="1400" dirty="0"/>
              <a:t>, </a:t>
            </a:r>
            <a:r>
              <a:rPr lang="en-US" sz="1400" dirty="0" err="1"/>
              <a:t>Drajna</a:t>
            </a:r>
            <a:r>
              <a:rPr lang="en-US" sz="1400" dirty="0"/>
              <a:t> / CALARASI</a:t>
            </a:r>
          </a:p>
        </p:txBody>
      </p:sp>
      <p:pic>
        <p:nvPicPr>
          <p:cNvPr id="7" name="Picture 6">
            <a:extLst>
              <a:ext uri="{FF2B5EF4-FFF2-40B4-BE49-F238E27FC236}">
                <a16:creationId xmlns:a16="http://schemas.microsoft.com/office/drawing/2014/main" id="{5362D3CC-D142-4783-B6EE-A43AC237D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881" y="4652607"/>
            <a:ext cx="2185038" cy="21291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964847039"/>
              </p:ext>
            </p:extLst>
          </p:nvPr>
        </p:nvGraphicFramePr>
        <p:xfrm>
          <a:off x="3216884" y="165896"/>
          <a:ext cx="1190625" cy="1190625"/>
        </p:xfrm>
        <a:graphic>
          <a:graphicData uri="http://schemas.openxmlformats.org/presentationml/2006/ole">
            <mc:AlternateContent xmlns:mc="http://schemas.openxmlformats.org/markup-compatibility/2006">
              <mc:Choice xmlns:v="urn:schemas-microsoft-com:vml" Requires="v">
                <p:oleObj spid="_x0000_s33840"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884" y="165896"/>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744" y="293611"/>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4275565785"/>
              </p:ext>
            </p:extLst>
          </p:nvPr>
        </p:nvGraphicFramePr>
        <p:xfrm>
          <a:off x="7533215" y="193968"/>
          <a:ext cx="1209675" cy="1209675"/>
        </p:xfrm>
        <a:graphic>
          <a:graphicData uri="http://schemas.openxmlformats.org/presentationml/2006/ole">
            <mc:AlternateContent xmlns:mc="http://schemas.openxmlformats.org/markup-compatibility/2006">
              <mc:Choice xmlns:v="urn:schemas-microsoft-com:vml" Requires="v">
                <p:oleObj spid="_x0000_s33841"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3215" y="193968"/>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4">
            <a:extLst>
              <a:ext uri="{FF2B5EF4-FFF2-40B4-BE49-F238E27FC236}">
                <a16:creationId xmlns:a16="http://schemas.microsoft.com/office/drawing/2014/main" id="{B297B170-F93F-4BA4-A877-728C70FD04B8}"/>
              </a:ext>
            </a:extLst>
          </p:cNvPr>
          <p:cNvSpPr>
            <a:spLocks noChangeArrowheads="1"/>
          </p:cNvSpPr>
          <p:nvPr/>
        </p:nvSpPr>
        <p:spPr bwMode="auto">
          <a:xfrm>
            <a:off x="3812196" y="5621493"/>
            <a:ext cx="3903417" cy="9233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0"/>
              </a:spcBef>
              <a:buFontTx/>
              <a:buNone/>
            </a:pPr>
            <a:endParaRPr lang="en-US" altLang="en-US" sz="2000" b="1" dirty="0">
              <a:solidFill>
                <a:schemeClr val="accent2"/>
              </a:solidFill>
            </a:endParaRPr>
          </a:p>
          <a:p>
            <a:pPr algn="ctr">
              <a:lnSpc>
                <a:spcPct val="90000"/>
              </a:lnSpc>
              <a:spcBef>
                <a:spcPct val="0"/>
              </a:spcBef>
              <a:buFontTx/>
              <a:buNone/>
            </a:pPr>
            <a:r>
              <a:rPr lang="en-US" altLang="en-US" sz="2000" b="1" dirty="0" err="1">
                <a:solidFill>
                  <a:schemeClr val="accent2"/>
                </a:solidFill>
              </a:rPr>
              <a:t>Va</a:t>
            </a:r>
            <a:r>
              <a:rPr lang="en-US" altLang="en-US" sz="2000" b="1" dirty="0">
                <a:solidFill>
                  <a:schemeClr val="accent2"/>
                </a:solidFill>
              </a:rPr>
              <a:t> </a:t>
            </a:r>
            <a:r>
              <a:rPr lang="en-US" altLang="en-US" sz="2000" b="1" dirty="0" err="1">
                <a:solidFill>
                  <a:schemeClr val="accent2"/>
                </a:solidFill>
              </a:rPr>
              <a:t>multumim</a:t>
            </a:r>
            <a:r>
              <a:rPr lang="en-US" altLang="en-US" sz="2000" b="1" dirty="0">
                <a:solidFill>
                  <a:schemeClr val="accent2"/>
                </a:solidFill>
              </a:rPr>
              <a:t> </a:t>
            </a:r>
            <a:r>
              <a:rPr lang="en-US" altLang="en-US" sz="2000" b="1" dirty="0" err="1">
                <a:solidFill>
                  <a:schemeClr val="accent2"/>
                </a:solidFill>
              </a:rPr>
              <a:t>frumos</a:t>
            </a:r>
            <a:r>
              <a:rPr lang="en-US" altLang="en-US" sz="2000" b="1" dirty="0">
                <a:solidFill>
                  <a:schemeClr val="accent2"/>
                </a:solidFill>
              </a:rPr>
              <a:t>!</a:t>
            </a:r>
          </a:p>
          <a:p>
            <a:pPr algn="ctr">
              <a:lnSpc>
                <a:spcPct val="90000"/>
              </a:lnSpc>
              <a:spcBef>
                <a:spcPct val="0"/>
              </a:spcBef>
              <a:buFontTx/>
              <a:buNone/>
            </a:pPr>
            <a:endParaRPr lang="en-US" altLang="en-US" sz="2000" b="1" dirty="0">
              <a:solidFill>
                <a:schemeClr val="accent2"/>
              </a:solidFill>
            </a:endParaRPr>
          </a:p>
        </p:txBody>
      </p:sp>
      <p:sp>
        <p:nvSpPr>
          <p:cNvPr id="2" name="TextBox 1">
            <a:extLst>
              <a:ext uri="{FF2B5EF4-FFF2-40B4-BE49-F238E27FC236}">
                <a16:creationId xmlns:a16="http://schemas.microsoft.com/office/drawing/2014/main" id="{47013A11-B27C-483C-A136-7BC22222CBFE}"/>
              </a:ext>
            </a:extLst>
          </p:cNvPr>
          <p:cNvSpPr txBox="1"/>
          <p:nvPr/>
        </p:nvSpPr>
        <p:spPr>
          <a:xfrm>
            <a:off x="3812196" y="2186326"/>
            <a:ext cx="3721019" cy="646331"/>
          </a:xfrm>
          <a:prstGeom prst="rect">
            <a:avLst/>
          </a:prstGeom>
          <a:solidFill>
            <a:schemeClr val="bg1"/>
          </a:solidFill>
          <a:ln>
            <a:solidFill>
              <a:srgbClr val="000000"/>
            </a:solidFill>
          </a:ln>
        </p:spPr>
        <p:txBody>
          <a:bodyPr wrap="square" rtlCol="0">
            <a:spAutoFit/>
          </a:bodyPr>
          <a:lstStyle/>
          <a:p>
            <a:pPr algn="ctr"/>
            <a:r>
              <a:rPr lang="en-US" dirty="0">
                <a:hlinkClick r:id="rId8"/>
              </a:rPr>
              <a:t>www.meteoromania.ro</a:t>
            </a:r>
            <a:endParaRPr lang="en-US" dirty="0"/>
          </a:p>
          <a:p>
            <a:pPr algn="ctr"/>
            <a:endParaRPr lang="en-US" dirty="0"/>
          </a:p>
        </p:txBody>
      </p:sp>
      <p:pic>
        <p:nvPicPr>
          <p:cNvPr id="13" name="Picture 2">
            <a:extLst>
              <a:ext uri="{FF2B5EF4-FFF2-40B4-BE49-F238E27FC236}">
                <a16:creationId xmlns:a16="http://schemas.microsoft.com/office/drawing/2014/main" id="{4B58BF0A-7AD1-4285-9089-EF91A9CCDC3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44140" y="3157752"/>
            <a:ext cx="18859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39501F3B-4F7D-42E7-871D-9D8DAEFE8C5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74110" y="3116851"/>
            <a:ext cx="17572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0EC86B85-8A68-4198-A864-66D78F0CF65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42871" y="3116851"/>
            <a:ext cx="190976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4A2A065-AAAE-406F-8422-3ED9E43E940B}"/>
              </a:ext>
            </a:extLst>
          </p:cNvPr>
          <p:cNvSpPr/>
          <p:nvPr/>
        </p:nvSpPr>
        <p:spPr>
          <a:xfrm>
            <a:off x="2646890" y="1447388"/>
            <a:ext cx="6096000" cy="646331"/>
          </a:xfrm>
          <a:prstGeom prst="rect">
            <a:avLst/>
          </a:prstGeom>
          <a:ln>
            <a:solidFill>
              <a:schemeClr val="tx1"/>
            </a:solidFill>
          </a:ln>
        </p:spPr>
        <p:txBody>
          <a:bodyPr>
            <a:spAutoFit/>
          </a:bodyPr>
          <a:lstStyle/>
          <a:p>
            <a:pPr algn="ctr">
              <a:spcBef>
                <a:spcPct val="0"/>
              </a:spcBef>
            </a:pPr>
            <a:r>
              <a:rPr lang="en-US" altLang="en-US" b="1" dirty="0">
                <a:latin typeface="Verdana" panose="020B0604030504040204" pitchFamily="34" charset="0"/>
                <a:ea typeface="Verdana" panose="020B0604030504040204" pitchFamily="34" charset="0"/>
                <a:cs typeface="Verdana" panose="020B0604030504040204" pitchFamily="34" charset="0"/>
              </a:rPr>
              <a:t>SERVICIUL METEOROLOGIC ROMAN</a:t>
            </a:r>
          </a:p>
          <a:p>
            <a:pPr algn="ctr">
              <a:spcBef>
                <a:spcPct val="0"/>
              </a:spcBef>
            </a:pPr>
            <a:r>
              <a:rPr lang="en-US" altLang="en-US" b="1" dirty="0">
                <a:latin typeface="Verdana" panose="020B0604030504040204" pitchFamily="34" charset="0"/>
                <a:ea typeface="Verdana" panose="020B0604030504040204" pitchFamily="34" charset="0"/>
                <a:cs typeface="Verdana" panose="020B0604030504040204" pitchFamily="34" charset="0"/>
              </a:rPr>
              <a:t>1884 – 2019 / 135 ani de </a:t>
            </a:r>
            <a:r>
              <a:rPr lang="en-US" altLang="en-US" b="1" dirty="0" err="1">
                <a:latin typeface="Verdana" panose="020B0604030504040204" pitchFamily="34" charset="0"/>
                <a:ea typeface="Verdana" panose="020B0604030504040204" pitchFamily="34" charset="0"/>
                <a:cs typeface="Verdana" panose="020B0604030504040204" pitchFamily="34" charset="0"/>
              </a:rPr>
              <a:t>existenta</a:t>
            </a:r>
            <a:endParaRPr lang="en-GB" alt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7833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7E21-44B4-4E06-9FC7-BADCDD2FB9C1}"/>
              </a:ext>
            </a:extLst>
          </p:cNvPr>
          <p:cNvSpPr>
            <a:spLocks noGrp="1"/>
          </p:cNvSpPr>
          <p:nvPr>
            <p:ph type="ctrTitle"/>
          </p:nvPr>
        </p:nvSpPr>
        <p:spPr>
          <a:xfrm>
            <a:off x="1507066" y="1405405"/>
            <a:ext cx="8601682" cy="1190625"/>
          </a:xfrm>
        </p:spPr>
        <p:txBody>
          <a:bodyPr/>
          <a:lstStyle/>
          <a:p>
            <a:pPr algn="ctr"/>
            <a:r>
              <a:rPr lang="en-US" sz="1600" b="1" dirty="0">
                <a:solidFill>
                  <a:schemeClr val="accent2">
                    <a:lumMod val="75000"/>
                  </a:schemeClr>
                </a:solidFill>
              </a:rPr>
              <a:t>I</a:t>
            </a:r>
            <a:r>
              <a:rPr lang="en-US" sz="1800" b="1" dirty="0">
                <a:solidFill>
                  <a:schemeClr val="accent2">
                    <a:lumMod val="75000"/>
                  </a:schemeClr>
                </a:solidFill>
              </a:rPr>
              <a:t>. DEZVOLTAREA SISTEMULUI NATIONAL DE MONITORIZARE SI AVERTIZARE A FENOMENELOR METEOROLOGICE PERICULOASE PENTRU ASIGURAREA PROTECTIEI VIETII SI A BUNURILOR MATERIALE </a:t>
            </a:r>
            <a:br>
              <a:rPr lang="en-US" sz="1800" b="1" dirty="0">
                <a:solidFill>
                  <a:schemeClr val="accent2">
                    <a:lumMod val="75000"/>
                  </a:schemeClr>
                </a:solidFill>
              </a:rPr>
            </a:br>
            <a:r>
              <a:rPr lang="en-US" sz="1800" b="1" dirty="0">
                <a:solidFill>
                  <a:schemeClr val="accent2">
                    <a:lumMod val="75000"/>
                  </a:schemeClr>
                </a:solidFill>
              </a:rPr>
              <a:t> Cod SMIS 59667, POS MEDIU 2007-2013 / </a:t>
            </a:r>
            <a:r>
              <a:rPr lang="en-US" sz="1800" b="1" dirty="0">
                <a:solidFill>
                  <a:srgbClr val="FF0000"/>
                </a:solidFill>
              </a:rPr>
              <a:t>IMPLEMENTAT</a:t>
            </a:r>
            <a:endParaRPr lang="en-US" sz="1800" b="1" dirty="0">
              <a:solidFill>
                <a:schemeClr val="accent2">
                  <a:lumMod val="75000"/>
                </a:schemeClr>
              </a:solidFill>
            </a:endParaRPr>
          </a:p>
        </p:txBody>
      </p:sp>
      <p:sp>
        <p:nvSpPr>
          <p:cNvPr id="3" name="Subtitle 2">
            <a:extLst>
              <a:ext uri="{FF2B5EF4-FFF2-40B4-BE49-F238E27FC236}">
                <a16:creationId xmlns:a16="http://schemas.microsoft.com/office/drawing/2014/main" id="{EFD66952-E25D-4DEF-B3E6-052EC8F827A5}"/>
              </a:ext>
            </a:extLst>
          </p:cNvPr>
          <p:cNvSpPr>
            <a:spLocks noGrp="1"/>
          </p:cNvSpPr>
          <p:nvPr>
            <p:ph type="subTitle" idx="1"/>
          </p:nvPr>
        </p:nvSpPr>
        <p:spPr>
          <a:xfrm>
            <a:off x="371049" y="2609873"/>
            <a:ext cx="11462326" cy="1352519"/>
          </a:xfrm>
          <a:solidFill>
            <a:schemeClr val="bg1"/>
          </a:solidFill>
          <a:ln>
            <a:solidFill>
              <a:schemeClr val="tx1"/>
            </a:solidFill>
          </a:ln>
        </p:spPr>
        <p:txBody>
          <a:bodyPr>
            <a:normAutofit fontScale="92500" lnSpcReduction="10000"/>
          </a:bodyPr>
          <a:lstStyle/>
          <a:p>
            <a:pPr algn="just">
              <a:spcBef>
                <a:spcPts val="0"/>
              </a:spcBef>
            </a:pPr>
            <a:endParaRPr lang="en-US" sz="1400" b="1" dirty="0">
              <a:solidFill>
                <a:schemeClr val="tx2"/>
              </a:solidFill>
            </a:endParaRPr>
          </a:p>
          <a:p>
            <a:pPr algn="just">
              <a:spcBef>
                <a:spcPts val="0"/>
              </a:spcBef>
            </a:pPr>
            <a:r>
              <a:rPr lang="en-US" sz="1600" b="1" dirty="0" err="1">
                <a:solidFill>
                  <a:schemeClr val="tx2"/>
                </a:solidFill>
              </a:rPr>
              <a:t>Programul</a:t>
            </a:r>
            <a:r>
              <a:rPr lang="en-US" sz="1600" b="1" dirty="0">
                <a:solidFill>
                  <a:schemeClr val="tx2"/>
                </a:solidFill>
              </a:rPr>
              <a:t> Operational Sectorial </a:t>
            </a:r>
            <a:r>
              <a:rPr lang="en-US" sz="1600" b="1" dirty="0" err="1">
                <a:solidFill>
                  <a:schemeClr val="tx2"/>
                </a:solidFill>
              </a:rPr>
              <a:t>Mediu</a:t>
            </a:r>
            <a:r>
              <a:rPr lang="en-US" sz="1600" b="1" dirty="0">
                <a:solidFill>
                  <a:schemeClr val="tx2"/>
                </a:solidFill>
              </a:rPr>
              <a:t> 2007 – 2013</a:t>
            </a:r>
          </a:p>
          <a:p>
            <a:pPr algn="just">
              <a:spcBef>
                <a:spcPts val="0"/>
              </a:spcBef>
            </a:pPr>
            <a:r>
              <a:rPr lang="en-US" sz="1600" b="1" dirty="0" err="1">
                <a:solidFill>
                  <a:schemeClr val="tx2"/>
                </a:solidFill>
              </a:rPr>
              <a:t>Axa</a:t>
            </a:r>
            <a:r>
              <a:rPr lang="en-US" sz="1600" b="1" dirty="0">
                <a:solidFill>
                  <a:schemeClr val="tx2"/>
                </a:solidFill>
              </a:rPr>
              <a:t> </a:t>
            </a:r>
            <a:r>
              <a:rPr lang="en-US" sz="1600" b="1" dirty="0" err="1">
                <a:solidFill>
                  <a:schemeClr val="tx2"/>
                </a:solidFill>
              </a:rPr>
              <a:t>prioritara</a:t>
            </a:r>
            <a:r>
              <a:rPr lang="en-US" sz="1600" b="1" dirty="0">
                <a:solidFill>
                  <a:schemeClr val="tx2"/>
                </a:solidFill>
              </a:rPr>
              <a:t> 5 – </a:t>
            </a:r>
            <a:r>
              <a:rPr lang="en-US" sz="1600" b="1" dirty="0" err="1">
                <a:solidFill>
                  <a:schemeClr val="tx2"/>
                </a:solidFill>
              </a:rPr>
              <a:t>Implementarea</a:t>
            </a:r>
            <a:r>
              <a:rPr lang="en-US" sz="1600" b="1" dirty="0">
                <a:solidFill>
                  <a:schemeClr val="tx2"/>
                </a:solidFill>
              </a:rPr>
              <a:t> </a:t>
            </a:r>
            <a:r>
              <a:rPr lang="en-US" sz="1600" b="1" dirty="0" err="1">
                <a:solidFill>
                  <a:schemeClr val="tx2"/>
                </a:solidFill>
              </a:rPr>
              <a:t>infrastructurii</a:t>
            </a:r>
            <a:r>
              <a:rPr lang="en-US" sz="1600" b="1" dirty="0">
                <a:solidFill>
                  <a:schemeClr val="tx2"/>
                </a:solidFill>
              </a:rPr>
              <a:t> </a:t>
            </a:r>
            <a:r>
              <a:rPr lang="en-US" sz="1600" b="1" dirty="0" err="1">
                <a:solidFill>
                  <a:schemeClr val="tx2"/>
                </a:solidFill>
              </a:rPr>
              <a:t>adecvate</a:t>
            </a:r>
            <a:r>
              <a:rPr lang="en-US" sz="1600" b="1" dirty="0">
                <a:solidFill>
                  <a:schemeClr val="tx2"/>
                </a:solidFill>
              </a:rPr>
              <a:t> de </a:t>
            </a:r>
            <a:r>
              <a:rPr lang="en-US" sz="1600" b="1" dirty="0" err="1">
                <a:solidFill>
                  <a:schemeClr val="tx2"/>
                </a:solidFill>
              </a:rPr>
              <a:t>prevenire</a:t>
            </a:r>
            <a:r>
              <a:rPr lang="en-US" sz="1600" b="1" dirty="0">
                <a:solidFill>
                  <a:schemeClr val="tx2"/>
                </a:solidFill>
              </a:rPr>
              <a:t> a </a:t>
            </a:r>
            <a:r>
              <a:rPr lang="en-US" sz="1600" b="1" dirty="0" err="1">
                <a:solidFill>
                  <a:schemeClr val="tx2"/>
                </a:solidFill>
              </a:rPr>
              <a:t>riscurilor</a:t>
            </a:r>
            <a:r>
              <a:rPr lang="en-US" sz="1600" b="1" dirty="0">
                <a:solidFill>
                  <a:schemeClr val="tx2"/>
                </a:solidFill>
              </a:rPr>
              <a:t> in </a:t>
            </a:r>
            <a:r>
              <a:rPr lang="en-US" sz="1600" b="1" dirty="0" err="1">
                <a:solidFill>
                  <a:schemeClr val="tx2"/>
                </a:solidFill>
              </a:rPr>
              <a:t>zonelele</a:t>
            </a:r>
            <a:r>
              <a:rPr lang="en-US" sz="1600" b="1" dirty="0">
                <a:solidFill>
                  <a:schemeClr val="tx2"/>
                </a:solidFill>
              </a:rPr>
              <a:t> </a:t>
            </a:r>
            <a:r>
              <a:rPr lang="en-US" sz="1600" b="1" dirty="0" err="1">
                <a:solidFill>
                  <a:schemeClr val="tx2"/>
                </a:solidFill>
              </a:rPr>
              <a:t>cele</a:t>
            </a:r>
            <a:r>
              <a:rPr lang="en-US" sz="1600" b="1" dirty="0">
                <a:solidFill>
                  <a:schemeClr val="tx2"/>
                </a:solidFill>
              </a:rPr>
              <a:t> </a:t>
            </a:r>
            <a:r>
              <a:rPr lang="en-US" sz="1600" b="1" dirty="0" err="1">
                <a:solidFill>
                  <a:schemeClr val="tx2"/>
                </a:solidFill>
              </a:rPr>
              <a:t>mai</a:t>
            </a:r>
            <a:r>
              <a:rPr lang="en-US" sz="1600" b="1" dirty="0">
                <a:solidFill>
                  <a:schemeClr val="tx2"/>
                </a:solidFill>
              </a:rPr>
              <a:t> </a:t>
            </a:r>
            <a:r>
              <a:rPr lang="en-US" sz="1600" b="1" dirty="0" err="1">
                <a:solidFill>
                  <a:schemeClr val="tx2"/>
                </a:solidFill>
              </a:rPr>
              <a:t>expuse</a:t>
            </a:r>
            <a:r>
              <a:rPr lang="en-US" sz="1600" b="1" dirty="0">
                <a:solidFill>
                  <a:schemeClr val="tx2"/>
                </a:solidFill>
              </a:rPr>
              <a:t> la </a:t>
            </a:r>
            <a:r>
              <a:rPr lang="en-US" sz="1600" b="1" dirty="0" err="1">
                <a:solidFill>
                  <a:schemeClr val="tx2"/>
                </a:solidFill>
              </a:rPr>
              <a:t>risc</a:t>
            </a:r>
            <a:endParaRPr lang="en-US" sz="1600" b="1" dirty="0">
              <a:solidFill>
                <a:schemeClr val="tx2"/>
              </a:solidFill>
            </a:endParaRPr>
          </a:p>
          <a:p>
            <a:pPr algn="just">
              <a:spcBef>
                <a:spcPts val="0"/>
              </a:spcBef>
            </a:pPr>
            <a:r>
              <a:rPr lang="en-US" sz="1600" b="1" dirty="0" err="1">
                <a:solidFill>
                  <a:schemeClr val="tx2"/>
                </a:solidFill>
              </a:rPr>
              <a:t>Domeniul</a:t>
            </a:r>
            <a:r>
              <a:rPr lang="en-US" sz="1600" b="1" dirty="0">
                <a:solidFill>
                  <a:schemeClr val="tx2"/>
                </a:solidFill>
              </a:rPr>
              <a:t> major de </a:t>
            </a:r>
            <a:r>
              <a:rPr lang="en-US" sz="1600" b="1" dirty="0" err="1">
                <a:solidFill>
                  <a:schemeClr val="tx2"/>
                </a:solidFill>
              </a:rPr>
              <a:t>interventie</a:t>
            </a:r>
            <a:r>
              <a:rPr lang="en-US" sz="1600" b="1" dirty="0">
                <a:solidFill>
                  <a:schemeClr val="tx2"/>
                </a:solidFill>
              </a:rPr>
              <a:t> 1 – </a:t>
            </a:r>
            <a:r>
              <a:rPr lang="en-US" sz="1600" b="1" dirty="0" err="1">
                <a:solidFill>
                  <a:schemeClr val="tx2"/>
                </a:solidFill>
              </a:rPr>
              <a:t>Protectia</a:t>
            </a:r>
            <a:r>
              <a:rPr lang="en-US" sz="1600" b="1" dirty="0">
                <a:solidFill>
                  <a:schemeClr val="tx2"/>
                </a:solidFill>
              </a:rPr>
              <a:t> </a:t>
            </a:r>
            <a:r>
              <a:rPr lang="en-US" sz="1600" b="1" dirty="0" err="1">
                <a:solidFill>
                  <a:schemeClr val="tx2"/>
                </a:solidFill>
              </a:rPr>
              <a:t>impotriva</a:t>
            </a:r>
            <a:r>
              <a:rPr lang="en-US" sz="1600" b="1" dirty="0">
                <a:solidFill>
                  <a:schemeClr val="tx2"/>
                </a:solidFill>
              </a:rPr>
              <a:t> </a:t>
            </a:r>
            <a:r>
              <a:rPr lang="en-US" sz="1600" b="1" dirty="0" err="1">
                <a:solidFill>
                  <a:schemeClr val="tx2"/>
                </a:solidFill>
              </a:rPr>
              <a:t>inundatiilor</a:t>
            </a:r>
            <a:endParaRPr lang="en-US" sz="1600" b="1" dirty="0">
              <a:solidFill>
                <a:schemeClr val="tx2"/>
              </a:solidFill>
            </a:endParaRPr>
          </a:p>
          <a:p>
            <a:pPr algn="just">
              <a:spcBef>
                <a:spcPts val="0"/>
              </a:spcBef>
            </a:pPr>
            <a:r>
              <a:rPr lang="en-US" sz="1600" b="1" dirty="0" err="1">
                <a:solidFill>
                  <a:schemeClr val="tx2"/>
                </a:solidFill>
              </a:rPr>
              <a:t>Valoarea</a:t>
            </a:r>
            <a:r>
              <a:rPr lang="en-US" sz="1600" b="1" dirty="0">
                <a:solidFill>
                  <a:schemeClr val="tx2"/>
                </a:solidFill>
              </a:rPr>
              <a:t> </a:t>
            </a:r>
            <a:r>
              <a:rPr lang="en-US" sz="1600" b="1" dirty="0" err="1">
                <a:solidFill>
                  <a:schemeClr val="tx2"/>
                </a:solidFill>
              </a:rPr>
              <a:t>investitiei</a:t>
            </a:r>
            <a:r>
              <a:rPr lang="en-US" sz="1600" b="1" dirty="0">
                <a:solidFill>
                  <a:schemeClr val="tx2"/>
                </a:solidFill>
              </a:rPr>
              <a:t>: </a:t>
            </a:r>
            <a:r>
              <a:rPr lang="en-US" sz="1600" b="1" dirty="0">
                <a:solidFill>
                  <a:srgbClr val="7030A0"/>
                </a:solidFill>
              </a:rPr>
              <a:t>5.387.417 lei / 1.205.511 euro</a:t>
            </a:r>
          </a:p>
          <a:p>
            <a:pPr algn="just">
              <a:spcBef>
                <a:spcPts val="0"/>
              </a:spcBef>
            </a:pPr>
            <a:r>
              <a:rPr lang="en-US" sz="1600" b="1" dirty="0">
                <a:solidFill>
                  <a:schemeClr val="tx2"/>
                </a:solidFill>
              </a:rPr>
              <a:t>          </a:t>
            </a:r>
            <a:endParaRPr lang="en-US" sz="1400" b="1" dirty="0">
              <a:solidFill>
                <a:schemeClr val="tx2"/>
              </a:solidFill>
            </a:endParaRPr>
          </a:p>
        </p:txBody>
      </p:sp>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1590740052"/>
              </p:ext>
            </p:extLst>
          </p:nvPr>
        </p:nvGraphicFramePr>
        <p:xfrm>
          <a:off x="3166083" y="28657"/>
          <a:ext cx="1190625" cy="1190625"/>
        </p:xfrm>
        <a:graphic>
          <a:graphicData uri="http://schemas.openxmlformats.org/presentationml/2006/ole">
            <mc:AlternateContent xmlns:mc="http://schemas.openxmlformats.org/markup-compatibility/2006">
              <mc:Choice xmlns:v="urn:schemas-microsoft-com:vml" Requires="v">
                <p:oleObj spid="_x0000_s3329"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083" y="28657"/>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544" y="184639"/>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3885251260"/>
              </p:ext>
            </p:extLst>
          </p:nvPr>
        </p:nvGraphicFramePr>
        <p:xfrm>
          <a:off x="7634815" y="0"/>
          <a:ext cx="1209675" cy="1209675"/>
        </p:xfrm>
        <a:graphic>
          <a:graphicData uri="http://schemas.openxmlformats.org/presentationml/2006/ole">
            <mc:AlternateContent xmlns:mc="http://schemas.openxmlformats.org/markup-compatibility/2006">
              <mc:Choice xmlns:v="urn:schemas-microsoft-com:vml" Requires="v">
                <p:oleObj spid="_x0000_s3330"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815" y="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364837" y="6055932"/>
            <a:ext cx="513715" cy="493395"/>
          </a:xfrm>
          <a:prstGeom prst="rect">
            <a:avLst/>
          </a:prstGeom>
        </p:spPr>
      </p:pic>
      <p:sp>
        <p:nvSpPr>
          <p:cNvPr id="13" name="Subtitle 2">
            <a:extLst>
              <a:ext uri="{FF2B5EF4-FFF2-40B4-BE49-F238E27FC236}">
                <a16:creationId xmlns:a16="http://schemas.microsoft.com/office/drawing/2014/main" id="{5AB22044-74A4-4D1D-9365-BBE26D6B2D53}"/>
              </a:ext>
            </a:extLst>
          </p:cNvPr>
          <p:cNvSpPr txBox="1">
            <a:spLocks/>
          </p:cNvSpPr>
          <p:nvPr/>
        </p:nvSpPr>
        <p:spPr>
          <a:xfrm>
            <a:off x="878552" y="3976235"/>
            <a:ext cx="10404763" cy="1939644"/>
          </a:xfrm>
          <a:prstGeom prst="rect">
            <a:avLst/>
          </a:prstGeom>
          <a:solidFill>
            <a:schemeClr val="bg1"/>
          </a:solidFill>
          <a:ln>
            <a:solidFill>
              <a:schemeClr val="tx1"/>
            </a:solidFill>
          </a:ln>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just">
              <a:spcBef>
                <a:spcPts val="0"/>
              </a:spcBef>
            </a:pPr>
            <a:r>
              <a:rPr lang="en-US" sz="1600" b="1" u="sng" dirty="0">
                <a:solidFill>
                  <a:schemeClr val="accent2"/>
                </a:solidFill>
              </a:rPr>
              <a:t>OBIECTIVE:</a:t>
            </a:r>
          </a:p>
          <a:p>
            <a:pPr algn="just">
              <a:spcBef>
                <a:spcPts val="0"/>
              </a:spcBef>
            </a:pPr>
            <a:r>
              <a:rPr lang="en-US" sz="1600" b="1" dirty="0">
                <a:solidFill>
                  <a:schemeClr val="tx1"/>
                </a:solidFill>
              </a:rPr>
              <a:t>1.Modernizarea </a:t>
            </a:r>
            <a:r>
              <a:rPr lang="en-US" sz="1600" b="1" dirty="0" err="1">
                <a:solidFill>
                  <a:schemeClr val="tx1"/>
                </a:solidFill>
              </a:rPr>
              <a:t>sistemului</a:t>
            </a:r>
            <a:r>
              <a:rPr lang="en-US" sz="1600" b="1" dirty="0">
                <a:solidFill>
                  <a:schemeClr val="tx1"/>
                </a:solidFill>
              </a:rPr>
              <a:t> </a:t>
            </a:r>
            <a:r>
              <a:rPr lang="en-US" sz="1600" b="1" dirty="0" err="1">
                <a:solidFill>
                  <a:schemeClr val="tx1"/>
                </a:solidFill>
              </a:rPr>
              <a:t>rețelei</a:t>
            </a:r>
            <a:r>
              <a:rPr lang="en-US" sz="1600" b="1" dirty="0">
                <a:solidFill>
                  <a:schemeClr val="tx1"/>
                </a:solidFill>
              </a:rPr>
              <a:t> </a:t>
            </a:r>
            <a:r>
              <a:rPr lang="en-US" sz="1600" b="1" dirty="0" err="1">
                <a:solidFill>
                  <a:schemeClr val="tx1"/>
                </a:solidFill>
              </a:rPr>
              <a:t>naționale</a:t>
            </a:r>
            <a:r>
              <a:rPr lang="en-US" sz="1600" b="1" dirty="0">
                <a:solidFill>
                  <a:schemeClr val="tx1"/>
                </a:solidFill>
              </a:rPr>
              <a:t> de </a:t>
            </a:r>
            <a:r>
              <a:rPr lang="en-US" sz="1600" b="1" dirty="0" err="1">
                <a:solidFill>
                  <a:schemeClr val="tx1"/>
                </a:solidFill>
              </a:rPr>
              <a:t>stații</a:t>
            </a:r>
            <a:r>
              <a:rPr lang="en-US" sz="1600" b="1" dirty="0">
                <a:solidFill>
                  <a:schemeClr val="tx1"/>
                </a:solidFill>
              </a:rPr>
              <a:t> </a:t>
            </a:r>
            <a:r>
              <a:rPr lang="en-US" sz="1600" b="1" dirty="0" err="1">
                <a:solidFill>
                  <a:schemeClr val="tx1"/>
                </a:solidFill>
              </a:rPr>
              <a:t>meteorologice</a:t>
            </a:r>
            <a:r>
              <a:rPr lang="en-US" sz="1600" b="1" dirty="0">
                <a:solidFill>
                  <a:schemeClr val="tx1"/>
                </a:solidFill>
              </a:rPr>
              <a:t> de </a:t>
            </a:r>
            <a:r>
              <a:rPr lang="en-US" sz="1600" b="1" dirty="0" err="1">
                <a:solidFill>
                  <a:schemeClr val="tx1"/>
                </a:solidFill>
              </a:rPr>
              <a:t>suprafață</a:t>
            </a:r>
            <a:r>
              <a:rPr lang="en-US" sz="1600" b="1" dirty="0">
                <a:solidFill>
                  <a:schemeClr val="tx1"/>
                </a:solidFill>
              </a:rPr>
              <a:t> </a:t>
            </a:r>
            <a:r>
              <a:rPr lang="en-US" sz="1600" b="1" dirty="0" err="1">
                <a:solidFill>
                  <a:schemeClr val="tx1"/>
                </a:solidFill>
              </a:rPr>
              <a:t>prin</a:t>
            </a:r>
            <a:r>
              <a:rPr lang="en-US" sz="1600" b="1" dirty="0">
                <a:solidFill>
                  <a:schemeClr val="tx1"/>
                </a:solidFill>
              </a:rPr>
              <a:t> </a:t>
            </a:r>
            <a:r>
              <a:rPr lang="en-US" sz="1600" b="1" dirty="0" err="1">
                <a:solidFill>
                  <a:schemeClr val="tx1"/>
                </a:solidFill>
              </a:rPr>
              <a:t>achiziția</a:t>
            </a:r>
            <a:r>
              <a:rPr lang="en-US" sz="1600" b="1" dirty="0">
                <a:solidFill>
                  <a:schemeClr val="tx1"/>
                </a:solidFill>
              </a:rPr>
              <a:t> de </a:t>
            </a:r>
            <a:r>
              <a:rPr lang="en-US" sz="1600" b="1" dirty="0" err="1">
                <a:solidFill>
                  <a:schemeClr val="tx1"/>
                </a:solidFill>
              </a:rPr>
              <a:t>echipament</a:t>
            </a:r>
            <a:r>
              <a:rPr lang="en-US" sz="1600" b="1" dirty="0">
                <a:solidFill>
                  <a:schemeClr val="tx1"/>
                </a:solidFill>
              </a:rPr>
              <a:t> </a:t>
            </a:r>
            <a:r>
              <a:rPr lang="en-US" sz="1600" b="1" dirty="0" err="1">
                <a:solidFill>
                  <a:schemeClr val="tx1"/>
                </a:solidFill>
              </a:rPr>
              <a:t>meteorologic</a:t>
            </a:r>
            <a:r>
              <a:rPr lang="en-US" sz="1600" b="1" dirty="0">
                <a:solidFill>
                  <a:schemeClr val="tx1"/>
                </a:solidFill>
              </a:rPr>
              <a:t> automat pentru 31 de </a:t>
            </a:r>
            <a:r>
              <a:rPr lang="en-US" sz="1600" b="1" dirty="0" err="1">
                <a:solidFill>
                  <a:schemeClr val="tx1"/>
                </a:solidFill>
              </a:rPr>
              <a:t>staţii</a:t>
            </a:r>
            <a:r>
              <a:rPr lang="en-US" sz="1600" b="1" dirty="0">
                <a:solidFill>
                  <a:schemeClr val="tx1"/>
                </a:solidFill>
              </a:rPr>
              <a:t> </a:t>
            </a:r>
            <a:r>
              <a:rPr lang="en-US" sz="1600" b="1" dirty="0" err="1">
                <a:solidFill>
                  <a:schemeClr val="tx1"/>
                </a:solidFill>
              </a:rPr>
              <a:t>meteorologice</a:t>
            </a:r>
            <a:endParaRPr lang="en-US" sz="1600" b="1" dirty="0">
              <a:solidFill>
                <a:schemeClr val="tx1"/>
              </a:solidFill>
            </a:endParaRPr>
          </a:p>
          <a:p>
            <a:pPr algn="just">
              <a:spcBef>
                <a:spcPts val="0"/>
              </a:spcBef>
            </a:pPr>
            <a:r>
              <a:rPr lang="en-US" sz="1600" b="1" dirty="0">
                <a:solidFill>
                  <a:schemeClr val="tx1"/>
                </a:solidFill>
              </a:rPr>
              <a:t>2.</a:t>
            </a:r>
            <a:r>
              <a:rPr lang="ro-RO" sz="1600" b="1" dirty="0">
                <a:solidFill>
                  <a:schemeClr val="tx1"/>
                </a:solidFill>
              </a:rPr>
              <a:t>Modernizarea rețelei naționale de agrometeorologie prin achiziția de sisteme portabile de măsurare a umidității solului</a:t>
            </a:r>
            <a:endParaRPr lang="en-US" sz="1600" b="1" dirty="0">
              <a:solidFill>
                <a:schemeClr val="tx1"/>
              </a:solidFill>
            </a:endParaRPr>
          </a:p>
          <a:p>
            <a:pPr algn="just">
              <a:spcBef>
                <a:spcPts val="0"/>
              </a:spcBef>
            </a:pPr>
            <a:r>
              <a:rPr lang="en-US" sz="1600" b="1" dirty="0">
                <a:solidFill>
                  <a:schemeClr val="tx1"/>
                </a:solidFill>
              </a:rPr>
              <a:t>3.Modernizarea </a:t>
            </a:r>
            <a:r>
              <a:rPr lang="en-US" sz="1600" b="1" dirty="0" err="1">
                <a:solidFill>
                  <a:schemeClr val="tx1"/>
                </a:solidFill>
              </a:rPr>
              <a:t>Sistemului</a:t>
            </a:r>
            <a:r>
              <a:rPr lang="en-US" sz="1600" b="1" dirty="0">
                <a:solidFill>
                  <a:schemeClr val="tx1"/>
                </a:solidFill>
              </a:rPr>
              <a:t> de </a:t>
            </a:r>
            <a:r>
              <a:rPr lang="en-US" sz="1600" b="1" dirty="0" err="1">
                <a:solidFill>
                  <a:schemeClr val="tx1"/>
                </a:solidFill>
              </a:rPr>
              <a:t>Receptie</a:t>
            </a:r>
            <a:r>
              <a:rPr lang="en-US" sz="1600" b="1" dirty="0">
                <a:solidFill>
                  <a:schemeClr val="tx1"/>
                </a:solidFill>
              </a:rPr>
              <a:t>, </a:t>
            </a:r>
            <a:r>
              <a:rPr lang="en-US" sz="1600" b="1" dirty="0" err="1">
                <a:solidFill>
                  <a:schemeClr val="tx1"/>
                </a:solidFill>
              </a:rPr>
              <a:t>Prelucrare</a:t>
            </a:r>
            <a:r>
              <a:rPr lang="en-US" sz="1600" b="1" dirty="0">
                <a:solidFill>
                  <a:schemeClr val="tx1"/>
                </a:solidFill>
              </a:rPr>
              <a:t>, </a:t>
            </a:r>
            <a:r>
              <a:rPr lang="en-US" sz="1600" b="1" dirty="0" err="1">
                <a:solidFill>
                  <a:schemeClr val="tx1"/>
                </a:solidFill>
              </a:rPr>
              <a:t>Vizualizare</a:t>
            </a:r>
            <a:r>
              <a:rPr lang="en-US" sz="1600" b="1" dirty="0">
                <a:solidFill>
                  <a:schemeClr val="tx1"/>
                </a:solidFill>
              </a:rPr>
              <a:t> si </a:t>
            </a:r>
            <a:r>
              <a:rPr lang="en-US" sz="1600" b="1" dirty="0" err="1">
                <a:solidFill>
                  <a:schemeClr val="tx1"/>
                </a:solidFill>
              </a:rPr>
              <a:t>Diseminare</a:t>
            </a:r>
            <a:r>
              <a:rPr lang="en-US" sz="1600" b="1" dirty="0">
                <a:solidFill>
                  <a:schemeClr val="tx1"/>
                </a:solidFill>
              </a:rPr>
              <a:t> a </a:t>
            </a:r>
            <a:r>
              <a:rPr lang="en-US" sz="1600" b="1" dirty="0" err="1">
                <a:solidFill>
                  <a:schemeClr val="tx1"/>
                </a:solidFill>
              </a:rPr>
              <a:t>Datelor</a:t>
            </a:r>
            <a:r>
              <a:rPr lang="en-US" sz="1600" b="1" dirty="0">
                <a:solidFill>
                  <a:schemeClr val="tx1"/>
                </a:solidFill>
              </a:rPr>
              <a:t> de la </a:t>
            </a:r>
            <a:r>
              <a:rPr lang="en-US" sz="1600" b="1" dirty="0" err="1">
                <a:solidFill>
                  <a:schemeClr val="tx1"/>
                </a:solidFill>
              </a:rPr>
              <a:t>Satelitii</a:t>
            </a:r>
            <a:r>
              <a:rPr lang="en-US" sz="1600" b="1" dirty="0">
                <a:solidFill>
                  <a:schemeClr val="tx1"/>
                </a:solidFill>
              </a:rPr>
              <a:t> de </a:t>
            </a:r>
            <a:r>
              <a:rPr lang="en-US" sz="1600" b="1" dirty="0" err="1">
                <a:solidFill>
                  <a:schemeClr val="tx1"/>
                </a:solidFill>
              </a:rPr>
              <a:t>Observare</a:t>
            </a:r>
            <a:r>
              <a:rPr lang="en-US" sz="1600" b="1" dirty="0">
                <a:solidFill>
                  <a:schemeClr val="tx1"/>
                </a:solidFill>
              </a:rPr>
              <a:t> a </a:t>
            </a:r>
            <a:r>
              <a:rPr lang="en-US" sz="1600" b="1" dirty="0" err="1">
                <a:solidFill>
                  <a:schemeClr val="tx1"/>
                </a:solidFill>
              </a:rPr>
              <a:t>Pamantului</a:t>
            </a:r>
            <a:r>
              <a:rPr lang="en-US" sz="1600" b="1" dirty="0">
                <a:solidFill>
                  <a:schemeClr val="tx1"/>
                </a:solidFill>
              </a:rPr>
              <a:t> (SRPDS)</a:t>
            </a:r>
          </a:p>
          <a:p>
            <a:pPr algn="just">
              <a:spcBef>
                <a:spcPts val="0"/>
              </a:spcBef>
            </a:pPr>
            <a:endParaRPr lang="en-US" sz="1400" b="1" dirty="0">
              <a:solidFill>
                <a:schemeClr val="tx2"/>
              </a:solidFill>
            </a:endParaRPr>
          </a:p>
        </p:txBody>
      </p:sp>
      <p:pic>
        <p:nvPicPr>
          <p:cNvPr id="15" name="Picture 14">
            <a:extLst>
              <a:ext uri="{FF2B5EF4-FFF2-40B4-BE49-F238E27FC236}">
                <a16:creationId xmlns:a16="http://schemas.microsoft.com/office/drawing/2014/main" id="{EC0C3EBF-CFFA-4C7C-9CE6-A8A4E0D800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4962" y="369279"/>
            <a:ext cx="1402839" cy="1870451"/>
          </a:xfrm>
          <a:prstGeom prst="rect">
            <a:avLst/>
          </a:prstGeom>
        </p:spPr>
      </p:pic>
    </p:spTree>
    <p:extLst>
      <p:ext uri="{BB962C8B-B14F-4D97-AF65-F5344CB8AC3E}">
        <p14:creationId xmlns:p14="http://schemas.microsoft.com/office/powerpoint/2010/main" val="214096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241299933"/>
              </p:ext>
            </p:extLst>
          </p:nvPr>
        </p:nvGraphicFramePr>
        <p:xfrm>
          <a:off x="2605588" y="93317"/>
          <a:ext cx="1190625" cy="1190625"/>
        </p:xfrm>
        <a:graphic>
          <a:graphicData uri="http://schemas.openxmlformats.org/presentationml/2006/ole">
            <mc:AlternateContent xmlns:mc="http://schemas.openxmlformats.org/markup-compatibility/2006">
              <mc:Choice xmlns:v="urn:schemas-microsoft-com:vml" Requires="v">
                <p:oleObj spid="_x0000_s34860"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588" y="93317"/>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4550" y="322063"/>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3542901628"/>
              </p:ext>
            </p:extLst>
          </p:nvPr>
        </p:nvGraphicFramePr>
        <p:xfrm>
          <a:off x="7528596" y="217410"/>
          <a:ext cx="1209675" cy="1209675"/>
        </p:xfrm>
        <a:graphic>
          <a:graphicData uri="http://schemas.openxmlformats.org/presentationml/2006/ole">
            <mc:AlternateContent xmlns:mc="http://schemas.openxmlformats.org/markup-compatibility/2006">
              <mc:Choice xmlns:v="urn:schemas-microsoft-com:vml" Requires="v">
                <p:oleObj spid="_x0000_s34861"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8596" y="217410"/>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161798" y="6091396"/>
            <a:ext cx="513715" cy="493395"/>
          </a:xfrm>
          <a:prstGeom prst="rect">
            <a:avLst/>
          </a:prstGeom>
        </p:spPr>
      </p:pic>
      <p:sp>
        <p:nvSpPr>
          <p:cNvPr id="15" name="TextBox 14">
            <a:extLst>
              <a:ext uri="{FF2B5EF4-FFF2-40B4-BE49-F238E27FC236}">
                <a16:creationId xmlns:a16="http://schemas.microsoft.com/office/drawing/2014/main" id="{CE8425A0-7219-40FE-A99F-D42C8E7B139D}"/>
              </a:ext>
            </a:extLst>
          </p:cNvPr>
          <p:cNvSpPr txBox="1"/>
          <p:nvPr/>
        </p:nvSpPr>
        <p:spPr>
          <a:xfrm>
            <a:off x="911595" y="1566082"/>
            <a:ext cx="4497769" cy="338554"/>
          </a:xfrm>
          <a:prstGeom prst="rect">
            <a:avLst/>
          </a:prstGeom>
          <a:noFill/>
          <a:ln>
            <a:solidFill>
              <a:srgbClr val="000000"/>
            </a:solidFill>
          </a:ln>
        </p:spPr>
        <p:txBody>
          <a:bodyPr wrap="square" rtlCol="0">
            <a:spAutoFit/>
          </a:bodyPr>
          <a:lstStyle/>
          <a:p>
            <a:pPr algn="ctr"/>
            <a:r>
              <a:rPr lang="en-US" sz="1600" b="1" dirty="0"/>
              <a:t>2015 / </a:t>
            </a:r>
            <a:r>
              <a:rPr lang="en-GB" altLang="en-US" sz="1600" b="1" dirty="0">
                <a:solidFill>
                  <a:srgbClr val="000000"/>
                </a:solidFill>
              </a:rPr>
              <a:t>160 de </a:t>
            </a:r>
            <a:r>
              <a:rPr lang="en-GB" altLang="en-US" sz="1600" b="1" dirty="0" err="1">
                <a:solidFill>
                  <a:srgbClr val="000000"/>
                </a:solidFill>
              </a:rPr>
              <a:t>statii</a:t>
            </a:r>
            <a:r>
              <a:rPr lang="en-GB" altLang="en-US" sz="1600" b="1" dirty="0">
                <a:solidFill>
                  <a:srgbClr val="000000"/>
                </a:solidFill>
              </a:rPr>
              <a:t> </a:t>
            </a:r>
            <a:r>
              <a:rPr lang="en-GB" altLang="en-US" sz="1600" b="1" dirty="0" err="1">
                <a:solidFill>
                  <a:srgbClr val="000000"/>
                </a:solidFill>
              </a:rPr>
              <a:t>meteorologice</a:t>
            </a:r>
            <a:endParaRPr lang="en-GB" altLang="en-US" sz="1600" b="1" dirty="0">
              <a:solidFill>
                <a:srgbClr val="000000"/>
              </a:solidFill>
            </a:endParaRPr>
          </a:p>
        </p:txBody>
      </p:sp>
      <p:sp>
        <p:nvSpPr>
          <p:cNvPr id="16" name="TextBox 15">
            <a:extLst>
              <a:ext uri="{FF2B5EF4-FFF2-40B4-BE49-F238E27FC236}">
                <a16:creationId xmlns:a16="http://schemas.microsoft.com/office/drawing/2014/main" id="{02A94C7C-C1C0-48F1-8902-19D8F7F17706}"/>
              </a:ext>
            </a:extLst>
          </p:cNvPr>
          <p:cNvSpPr txBox="1"/>
          <p:nvPr/>
        </p:nvSpPr>
        <p:spPr>
          <a:xfrm>
            <a:off x="5906806" y="1560081"/>
            <a:ext cx="4710545" cy="338554"/>
          </a:xfrm>
          <a:prstGeom prst="rect">
            <a:avLst/>
          </a:prstGeom>
          <a:noFill/>
          <a:ln>
            <a:solidFill>
              <a:srgbClr val="000000"/>
            </a:solidFill>
          </a:ln>
        </p:spPr>
        <p:txBody>
          <a:bodyPr wrap="square" rtlCol="0">
            <a:spAutoFit/>
          </a:bodyPr>
          <a:lstStyle/>
          <a:p>
            <a:pPr algn="ctr"/>
            <a:r>
              <a:rPr lang="en-US" sz="1600" b="1" dirty="0"/>
              <a:t>2019 / </a:t>
            </a:r>
            <a:r>
              <a:rPr lang="en-GB" altLang="en-US" sz="1600" b="1" dirty="0"/>
              <a:t>160 </a:t>
            </a:r>
            <a:r>
              <a:rPr lang="en-GB" altLang="en-US" sz="1600" b="1" dirty="0">
                <a:solidFill>
                  <a:srgbClr val="000000"/>
                </a:solidFill>
              </a:rPr>
              <a:t>de </a:t>
            </a:r>
            <a:r>
              <a:rPr lang="en-GB" altLang="en-US" sz="1600" b="1" dirty="0" err="1">
                <a:solidFill>
                  <a:srgbClr val="000000"/>
                </a:solidFill>
              </a:rPr>
              <a:t>statii</a:t>
            </a:r>
            <a:r>
              <a:rPr lang="en-GB" altLang="en-US" sz="1600" b="1" dirty="0">
                <a:solidFill>
                  <a:srgbClr val="000000"/>
                </a:solidFill>
              </a:rPr>
              <a:t> </a:t>
            </a:r>
            <a:r>
              <a:rPr lang="en-GB" altLang="en-US" sz="1600" b="1" dirty="0" err="1">
                <a:solidFill>
                  <a:srgbClr val="000000"/>
                </a:solidFill>
              </a:rPr>
              <a:t>meteorologice</a:t>
            </a:r>
            <a:r>
              <a:rPr lang="en-GB" altLang="en-US" sz="1600" b="1" dirty="0">
                <a:solidFill>
                  <a:srgbClr val="000000"/>
                </a:solidFill>
              </a:rPr>
              <a:t> automate</a:t>
            </a:r>
          </a:p>
        </p:txBody>
      </p:sp>
      <p:sp>
        <p:nvSpPr>
          <p:cNvPr id="17" name="Text Box 3">
            <a:extLst>
              <a:ext uri="{FF2B5EF4-FFF2-40B4-BE49-F238E27FC236}">
                <a16:creationId xmlns:a16="http://schemas.microsoft.com/office/drawing/2014/main" id="{9AE3A866-6D45-4587-8D1F-287B681D15D4}"/>
              </a:ext>
            </a:extLst>
          </p:cNvPr>
          <p:cNvSpPr txBox="1">
            <a:spLocks noChangeArrowheads="1"/>
          </p:cNvSpPr>
          <p:nvPr/>
        </p:nvSpPr>
        <p:spPr bwMode="auto">
          <a:xfrm>
            <a:off x="1967211" y="1178949"/>
            <a:ext cx="8053526"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algn="ctr" eaLnBrk="0" hangingPunct="0">
              <a:buClr>
                <a:srgbClr val="000000"/>
              </a:buClr>
              <a:buSzPct val="100000"/>
            </a:pPr>
            <a:r>
              <a:rPr lang="it-IT" altLang="en-US" sz="2000" b="1" dirty="0">
                <a:solidFill>
                  <a:srgbClr val="000000"/>
                </a:solidFill>
                <a:latin typeface="+mn-lt"/>
                <a:cs typeface="Arial" panose="020B0604020202020204" pitchFamily="34" charset="0"/>
              </a:rPr>
              <a:t>Reteaua nationala de observatii si masuratori meteorologice </a:t>
            </a:r>
          </a:p>
        </p:txBody>
      </p:sp>
      <p:pic>
        <p:nvPicPr>
          <p:cNvPr id="18" name="Picture 2">
            <a:extLst>
              <a:ext uri="{FF2B5EF4-FFF2-40B4-BE49-F238E27FC236}">
                <a16:creationId xmlns:a16="http://schemas.microsoft.com/office/drawing/2014/main" id="{C9F28489-3977-475D-8CCC-2342D98FB0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7155" y="1994683"/>
            <a:ext cx="3941686" cy="2668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18">
            <a:extLst>
              <a:ext uri="{FF2B5EF4-FFF2-40B4-BE49-F238E27FC236}">
                <a16:creationId xmlns:a16="http://schemas.microsoft.com/office/drawing/2014/main" id="{A6189E60-C7EF-448F-A5B5-63A0B828FE33}"/>
              </a:ext>
            </a:extLst>
          </p:cNvPr>
          <p:cNvSpPr/>
          <p:nvPr/>
        </p:nvSpPr>
        <p:spPr>
          <a:xfrm>
            <a:off x="418656" y="4776842"/>
            <a:ext cx="5094167" cy="1139607"/>
          </a:xfrm>
          <a:prstGeom prst="rect">
            <a:avLst/>
          </a:prstGeom>
          <a:ln>
            <a:solidFill>
              <a:srgbClr val="000000"/>
            </a:solidFill>
          </a:ln>
        </p:spPr>
        <p:txBody>
          <a:bodyPr wrap="square">
            <a:spAutoFit/>
          </a:bodyPr>
          <a:lstStyle/>
          <a:p>
            <a:pPr marL="342900" lvl="0" indent="-342900">
              <a:lnSpc>
                <a:spcPct val="115000"/>
              </a:lnSpc>
              <a:spcAft>
                <a:spcPts val="600"/>
              </a:spcAft>
              <a:buFont typeface="Symbol" panose="05050102010706020507" pitchFamily="18" charset="2"/>
              <a:buChar char=""/>
            </a:pPr>
            <a:r>
              <a:rPr lang="en-GB" sz="14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129 </a:t>
            </a:r>
            <a:r>
              <a:rPr lang="en-GB" sz="1400" dirty="0" err="1">
                <a:solidFill>
                  <a:srgbClr val="FF0000"/>
                </a:solidFill>
                <a:latin typeface="Trebuchet MS" panose="020B0603020202020204" pitchFamily="34" charset="0"/>
                <a:ea typeface="Calibri" panose="020F0502020204030204" pitchFamily="34" charset="0"/>
                <a:cs typeface="Times New Roman" panose="02020603050405020304" pitchFamily="18" charset="0"/>
              </a:rPr>
              <a:t>staţii</a:t>
            </a:r>
            <a:r>
              <a:rPr lang="en-GB" sz="14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 </a:t>
            </a:r>
            <a:r>
              <a:rPr lang="en-GB" sz="1400" dirty="0" err="1">
                <a:solidFill>
                  <a:srgbClr val="FF0000"/>
                </a:solidFill>
                <a:latin typeface="Trebuchet MS" panose="020B0603020202020204" pitchFamily="34" charset="0"/>
                <a:ea typeface="Calibri" panose="020F0502020204030204" pitchFamily="34" charset="0"/>
                <a:cs typeface="Times New Roman" panose="02020603050405020304" pitchFamily="18" charset="0"/>
              </a:rPr>
              <a:t>meteorologice</a:t>
            </a:r>
            <a:r>
              <a:rPr lang="en-GB" sz="14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 automate (cu personal </a:t>
            </a:r>
            <a:r>
              <a:rPr lang="en-GB" sz="1400" dirty="0" err="1">
                <a:solidFill>
                  <a:srgbClr val="FF0000"/>
                </a:solidFill>
                <a:latin typeface="Trebuchet MS" panose="020B0603020202020204" pitchFamily="34" charset="0"/>
                <a:ea typeface="Calibri" panose="020F0502020204030204" pitchFamily="34" charset="0"/>
                <a:cs typeface="Times New Roman" panose="02020603050405020304" pitchFamily="18" charset="0"/>
              </a:rPr>
              <a:t>și</a:t>
            </a:r>
            <a:r>
              <a:rPr lang="en-GB" sz="14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 </a:t>
            </a:r>
            <a:r>
              <a:rPr lang="en-GB" sz="1400" dirty="0" err="1">
                <a:solidFill>
                  <a:srgbClr val="FF0000"/>
                </a:solidFill>
                <a:latin typeface="Trebuchet MS" panose="020B0603020202020204" pitchFamily="34" charset="0"/>
                <a:ea typeface="Calibri" panose="020F0502020204030204" pitchFamily="34" charset="0"/>
                <a:cs typeface="Times New Roman" panose="02020603050405020304" pitchFamily="18" charset="0"/>
              </a:rPr>
              <a:t>autonome</a:t>
            </a:r>
            <a:r>
              <a:rPr lang="en-GB" sz="1400"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a:t>
            </a:r>
            <a:endParaRPr lang="en-US" sz="1400" dirty="0">
              <a:solidFill>
                <a:srgbClr val="FF0000"/>
              </a:solidFill>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GB" sz="1400" dirty="0">
                <a:latin typeface="Trebuchet MS" panose="020B0603020202020204" pitchFamily="34" charset="0"/>
                <a:ea typeface="Calibri" panose="020F0502020204030204" pitchFamily="34" charset="0"/>
                <a:cs typeface="Times New Roman" panose="02020603050405020304" pitchFamily="18" charset="0"/>
              </a:rPr>
              <a:t>31 </a:t>
            </a:r>
            <a:r>
              <a:rPr lang="en-GB" sz="1400" dirty="0" err="1">
                <a:latin typeface="Trebuchet MS" panose="020B0603020202020204" pitchFamily="34" charset="0"/>
                <a:ea typeface="Calibri" panose="020F0502020204030204" pitchFamily="34" charset="0"/>
                <a:cs typeface="Times New Roman" panose="02020603050405020304" pitchFamily="18" charset="0"/>
              </a:rPr>
              <a:t>stații</a:t>
            </a:r>
            <a:r>
              <a:rPr lang="en-GB" sz="1400" dirty="0">
                <a:latin typeface="Trebuchet MS" panose="020B0603020202020204" pitchFamily="34" charset="0"/>
                <a:ea typeface="Calibri" panose="020F0502020204030204" pitchFamily="34" charset="0"/>
                <a:cs typeface="Times New Roman" panose="02020603050405020304" pitchFamily="18" charset="0"/>
              </a:rPr>
              <a:t> </a:t>
            </a:r>
            <a:r>
              <a:rPr lang="en-GB" sz="1400" dirty="0" err="1">
                <a:latin typeface="Trebuchet MS" panose="020B0603020202020204" pitchFamily="34" charset="0"/>
                <a:ea typeface="Calibri" panose="020F0502020204030204" pitchFamily="34" charset="0"/>
                <a:cs typeface="Times New Roman" panose="02020603050405020304" pitchFamily="18" charset="0"/>
              </a:rPr>
              <a:t>meteorologice</a:t>
            </a:r>
            <a:r>
              <a:rPr lang="en-GB" sz="1400" dirty="0">
                <a:latin typeface="Trebuchet MS" panose="020B0603020202020204" pitchFamily="34" charset="0"/>
                <a:ea typeface="Calibri" panose="020F0502020204030204" pitchFamily="34" charset="0"/>
                <a:cs typeface="Times New Roman" panose="02020603050405020304" pitchFamily="18" charset="0"/>
              </a:rPr>
              <a:t> </a:t>
            </a:r>
            <a:r>
              <a:rPr lang="en-GB" sz="1400" dirty="0" err="1">
                <a:latin typeface="Trebuchet MS" panose="020B0603020202020204" pitchFamily="34" charset="0"/>
                <a:ea typeface="Calibri" panose="020F0502020204030204" pitchFamily="34" charset="0"/>
                <a:cs typeface="Times New Roman" panose="02020603050405020304" pitchFamily="18" charset="0"/>
              </a:rPr>
              <a:t>clasice</a:t>
            </a:r>
            <a:r>
              <a:rPr lang="en-GB" sz="1400" dirty="0">
                <a:latin typeface="Trebuchet MS" panose="020B0603020202020204" pitchFamily="34" charset="0"/>
                <a:ea typeface="Calibri" panose="020F0502020204030204" pitchFamily="34" charset="0"/>
                <a:cs typeface="Times New Roman" panose="02020603050405020304" pitchFamily="18" charset="0"/>
              </a:rPr>
              <a:t> (cu personal, </a:t>
            </a:r>
            <a:r>
              <a:rPr lang="en-GB" sz="1400" dirty="0" err="1">
                <a:latin typeface="Trebuchet MS" panose="020B0603020202020204" pitchFamily="34" charset="0"/>
                <a:ea typeface="Calibri" panose="020F0502020204030204" pitchFamily="34" charset="0"/>
                <a:cs typeface="Times New Roman" panose="02020603050405020304" pitchFamily="18" charset="0"/>
              </a:rPr>
              <a:t>echipate</a:t>
            </a:r>
            <a:r>
              <a:rPr lang="en-GB" sz="1400" dirty="0">
                <a:latin typeface="Trebuchet MS" panose="020B0603020202020204" pitchFamily="34" charset="0"/>
                <a:ea typeface="Calibri" panose="020F0502020204030204" pitchFamily="34" charset="0"/>
                <a:cs typeface="Times New Roman" panose="02020603050405020304" pitchFamily="18" charset="0"/>
              </a:rPr>
              <a:t> cu </a:t>
            </a:r>
            <a:r>
              <a:rPr lang="en-GB" sz="1400" dirty="0" err="1">
                <a:latin typeface="Trebuchet MS" panose="020B0603020202020204" pitchFamily="34" charset="0"/>
                <a:ea typeface="Calibri" panose="020F0502020204030204" pitchFamily="34" charset="0"/>
                <a:cs typeface="Times New Roman" panose="02020603050405020304" pitchFamily="18" charset="0"/>
              </a:rPr>
              <a:t>aparatură</a:t>
            </a:r>
            <a:r>
              <a:rPr lang="en-GB" sz="1400" dirty="0">
                <a:latin typeface="Trebuchet MS" panose="020B0603020202020204" pitchFamily="34" charset="0"/>
                <a:ea typeface="Calibri" panose="020F0502020204030204" pitchFamily="34" charset="0"/>
                <a:cs typeface="Times New Roman" panose="02020603050405020304" pitchFamily="18" charset="0"/>
              </a:rPr>
              <a:t> de </a:t>
            </a:r>
            <a:r>
              <a:rPr lang="en-GB" sz="1400" dirty="0" err="1">
                <a:latin typeface="Trebuchet MS" panose="020B0603020202020204" pitchFamily="34" charset="0"/>
                <a:ea typeface="Calibri" panose="020F0502020204030204" pitchFamily="34" charset="0"/>
                <a:cs typeface="Times New Roman" panose="02020603050405020304" pitchFamily="18" charset="0"/>
              </a:rPr>
              <a:t>măsură</a:t>
            </a:r>
            <a:r>
              <a:rPr lang="en-GB" sz="1400" dirty="0">
                <a:latin typeface="Trebuchet MS" panose="020B0603020202020204" pitchFamily="34" charset="0"/>
                <a:ea typeface="Calibri" panose="020F0502020204030204" pitchFamily="34" charset="0"/>
                <a:cs typeface="Times New Roman" panose="02020603050405020304" pitchFamily="18" charset="0"/>
              </a:rPr>
              <a:t> </a:t>
            </a:r>
            <a:r>
              <a:rPr lang="en-GB" sz="1400" dirty="0" err="1">
                <a:latin typeface="Trebuchet MS" panose="020B0603020202020204" pitchFamily="34" charset="0"/>
                <a:ea typeface="Calibri" panose="020F0502020204030204" pitchFamily="34" charset="0"/>
                <a:cs typeface="Times New Roman" panose="02020603050405020304" pitchFamily="18" charset="0"/>
              </a:rPr>
              <a:t>și</a:t>
            </a:r>
            <a:r>
              <a:rPr lang="en-GB" sz="1400" dirty="0">
                <a:latin typeface="Trebuchet MS" panose="020B0603020202020204" pitchFamily="34" charset="0"/>
                <a:ea typeface="Calibri" panose="020F0502020204030204" pitchFamily="34" charset="0"/>
                <a:cs typeface="Times New Roman" panose="02020603050405020304" pitchFamily="18" charset="0"/>
              </a:rPr>
              <a:t> </a:t>
            </a:r>
            <a:r>
              <a:rPr lang="en-GB" sz="1400" dirty="0" err="1">
                <a:latin typeface="Trebuchet MS" panose="020B0603020202020204" pitchFamily="34" charset="0"/>
                <a:ea typeface="Calibri" panose="020F0502020204030204" pitchFamily="34" charset="0"/>
                <a:cs typeface="Times New Roman" panose="02020603050405020304" pitchFamily="18" charset="0"/>
              </a:rPr>
              <a:t>înregistrare</a:t>
            </a:r>
            <a:r>
              <a:rPr lang="en-GB" sz="1400" dirty="0">
                <a:latin typeface="Trebuchet MS" panose="020B0603020202020204" pitchFamily="34" charset="0"/>
                <a:ea typeface="Calibri" panose="020F0502020204030204" pitchFamily="34" charset="0"/>
                <a:cs typeface="Times New Roman" panose="02020603050405020304" pitchFamily="18" charset="0"/>
              </a:rPr>
              <a:t> </a:t>
            </a:r>
            <a:r>
              <a:rPr lang="en-GB" sz="1400" dirty="0" err="1">
                <a:latin typeface="Trebuchet MS" panose="020B0603020202020204" pitchFamily="34" charset="0"/>
                <a:ea typeface="Calibri" panose="020F0502020204030204" pitchFamily="34" charset="0"/>
                <a:cs typeface="Times New Roman" panose="02020603050405020304" pitchFamily="18" charset="0"/>
              </a:rPr>
              <a:t>clasică</a:t>
            </a:r>
            <a:r>
              <a:rPr lang="en-GB" sz="1400" dirty="0">
                <a:latin typeface="Trebuchet MS" panose="020B0603020202020204" pitchFamily="34" charset="0"/>
                <a:ea typeface="Calibri" panose="020F0502020204030204" pitchFamily="34" charset="0"/>
                <a:cs typeface="Times New Roman" panose="02020603050405020304" pitchFamily="18" charset="0"/>
              </a:rPr>
              <a:t>). </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78712E3D-995E-4529-A84C-FF727C9896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7660" y="1962372"/>
            <a:ext cx="4031546" cy="2852086"/>
          </a:xfrm>
          <a:prstGeom prst="rect">
            <a:avLst/>
          </a:prstGeom>
          <a:ln>
            <a:solidFill>
              <a:schemeClr val="tx1"/>
            </a:solidFill>
          </a:ln>
        </p:spPr>
      </p:pic>
      <p:pic>
        <p:nvPicPr>
          <p:cNvPr id="22" name="Picture 21">
            <a:extLst>
              <a:ext uri="{FF2B5EF4-FFF2-40B4-BE49-F238E27FC236}">
                <a16:creationId xmlns:a16="http://schemas.microsoft.com/office/drawing/2014/main" id="{64ED48F7-0693-4E0A-B8B3-BC29E5CB66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9824" y="5185763"/>
            <a:ext cx="1148408" cy="1531211"/>
          </a:xfrm>
          <a:prstGeom prst="rect">
            <a:avLst/>
          </a:prstGeom>
        </p:spPr>
      </p:pic>
      <p:sp>
        <p:nvSpPr>
          <p:cNvPr id="23" name="TextBox 22">
            <a:extLst>
              <a:ext uri="{FF2B5EF4-FFF2-40B4-BE49-F238E27FC236}">
                <a16:creationId xmlns:a16="http://schemas.microsoft.com/office/drawing/2014/main" id="{EBF04BBC-9927-4F8B-BEC0-140DC0014CAB}"/>
              </a:ext>
            </a:extLst>
          </p:cNvPr>
          <p:cNvSpPr txBox="1"/>
          <p:nvPr/>
        </p:nvSpPr>
        <p:spPr>
          <a:xfrm>
            <a:off x="5503684" y="4854276"/>
            <a:ext cx="1324548" cy="369332"/>
          </a:xfrm>
          <a:prstGeom prst="rect">
            <a:avLst/>
          </a:prstGeom>
          <a:noFill/>
        </p:spPr>
        <p:txBody>
          <a:bodyPr wrap="square" rtlCol="0">
            <a:spAutoFit/>
          </a:bodyPr>
          <a:lstStyle/>
          <a:p>
            <a:pPr algn="ctr"/>
            <a:r>
              <a:rPr lang="en-US" dirty="0" err="1"/>
              <a:t>Iezer</a:t>
            </a:r>
            <a:endParaRPr lang="en-US" dirty="0"/>
          </a:p>
        </p:txBody>
      </p:sp>
      <p:pic>
        <p:nvPicPr>
          <p:cNvPr id="24" name="Picture 23">
            <a:extLst>
              <a:ext uri="{FF2B5EF4-FFF2-40B4-BE49-F238E27FC236}">
                <a16:creationId xmlns:a16="http://schemas.microsoft.com/office/drawing/2014/main" id="{3DA3E5E6-B0C1-45C9-A723-2A65C14DFD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4392" y="5163752"/>
            <a:ext cx="1148408" cy="1531211"/>
          </a:xfrm>
          <a:prstGeom prst="rect">
            <a:avLst/>
          </a:prstGeom>
        </p:spPr>
      </p:pic>
      <p:sp>
        <p:nvSpPr>
          <p:cNvPr id="25" name="TextBox 24">
            <a:extLst>
              <a:ext uri="{FF2B5EF4-FFF2-40B4-BE49-F238E27FC236}">
                <a16:creationId xmlns:a16="http://schemas.microsoft.com/office/drawing/2014/main" id="{9F22B0B9-4539-419E-A173-14F14B630C41}"/>
              </a:ext>
            </a:extLst>
          </p:cNvPr>
          <p:cNvSpPr txBox="1"/>
          <p:nvPr/>
        </p:nvSpPr>
        <p:spPr>
          <a:xfrm>
            <a:off x="6528441" y="4835354"/>
            <a:ext cx="1856225" cy="369332"/>
          </a:xfrm>
          <a:prstGeom prst="rect">
            <a:avLst/>
          </a:prstGeom>
          <a:noFill/>
        </p:spPr>
        <p:txBody>
          <a:bodyPr wrap="square" rtlCol="0">
            <a:spAutoFit/>
          </a:bodyPr>
          <a:lstStyle/>
          <a:p>
            <a:pPr algn="ctr"/>
            <a:r>
              <a:rPr lang="en-US" dirty="0" err="1"/>
              <a:t>Ceahlau</a:t>
            </a:r>
            <a:r>
              <a:rPr lang="en-US" dirty="0"/>
              <a:t> </a:t>
            </a:r>
            <a:r>
              <a:rPr lang="en-US" dirty="0" err="1"/>
              <a:t>Toaca</a:t>
            </a:r>
            <a:endParaRPr lang="en-US" dirty="0"/>
          </a:p>
        </p:txBody>
      </p:sp>
      <p:pic>
        <p:nvPicPr>
          <p:cNvPr id="26" name="Picture 25">
            <a:extLst>
              <a:ext uri="{FF2B5EF4-FFF2-40B4-BE49-F238E27FC236}">
                <a16:creationId xmlns:a16="http://schemas.microsoft.com/office/drawing/2014/main" id="{AB7D4B3E-B69C-4B43-8654-86A304315E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1858" y="5256888"/>
            <a:ext cx="1921752" cy="1441314"/>
          </a:xfrm>
          <a:prstGeom prst="rect">
            <a:avLst/>
          </a:prstGeom>
        </p:spPr>
      </p:pic>
      <p:sp>
        <p:nvSpPr>
          <p:cNvPr id="27" name="TextBox 26">
            <a:extLst>
              <a:ext uri="{FF2B5EF4-FFF2-40B4-BE49-F238E27FC236}">
                <a16:creationId xmlns:a16="http://schemas.microsoft.com/office/drawing/2014/main" id="{A7CB43FF-084D-46A3-845A-423FD2020750}"/>
              </a:ext>
            </a:extLst>
          </p:cNvPr>
          <p:cNvSpPr txBox="1"/>
          <p:nvPr/>
        </p:nvSpPr>
        <p:spPr>
          <a:xfrm>
            <a:off x="8384666" y="4835354"/>
            <a:ext cx="1324548" cy="369332"/>
          </a:xfrm>
          <a:prstGeom prst="rect">
            <a:avLst/>
          </a:prstGeom>
          <a:noFill/>
        </p:spPr>
        <p:txBody>
          <a:bodyPr wrap="square" rtlCol="0">
            <a:spAutoFit/>
          </a:bodyPr>
          <a:lstStyle/>
          <a:p>
            <a:pPr algn="ctr"/>
            <a:r>
              <a:rPr lang="en-US" dirty="0" err="1"/>
              <a:t>Bârnova</a:t>
            </a:r>
            <a:endParaRPr lang="en-US" dirty="0"/>
          </a:p>
        </p:txBody>
      </p:sp>
      <p:pic>
        <p:nvPicPr>
          <p:cNvPr id="28" name="Picture 27">
            <a:extLst>
              <a:ext uri="{FF2B5EF4-FFF2-40B4-BE49-F238E27FC236}">
                <a16:creationId xmlns:a16="http://schemas.microsoft.com/office/drawing/2014/main" id="{F9ED9631-4ADC-4095-B4DD-B6EDB5FB40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3083" y="5256888"/>
            <a:ext cx="1926126" cy="1444595"/>
          </a:xfrm>
          <a:prstGeom prst="rect">
            <a:avLst/>
          </a:prstGeom>
        </p:spPr>
      </p:pic>
      <p:sp>
        <p:nvSpPr>
          <p:cNvPr id="29" name="Rectangle 28">
            <a:extLst>
              <a:ext uri="{FF2B5EF4-FFF2-40B4-BE49-F238E27FC236}">
                <a16:creationId xmlns:a16="http://schemas.microsoft.com/office/drawing/2014/main" id="{6AA76270-1F5B-400F-B4A6-B3762C1A2B75}"/>
              </a:ext>
            </a:extLst>
          </p:cNvPr>
          <p:cNvSpPr/>
          <p:nvPr/>
        </p:nvSpPr>
        <p:spPr>
          <a:xfrm>
            <a:off x="10718536" y="4887556"/>
            <a:ext cx="831318" cy="369332"/>
          </a:xfrm>
          <a:prstGeom prst="rect">
            <a:avLst/>
          </a:prstGeom>
        </p:spPr>
        <p:txBody>
          <a:bodyPr wrap="none">
            <a:spAutoFit/>
          </a:bodyPr>
          <a:lstStyle/>
          <a:p>
            <a:pPr algn="ctr"/>
            <a:r>
              <a:rPr lang="en-US" dirty="0" err="1"/>
              <a:t>Videle</a:t>
            </a:r>
            <a:endParaRPr lang="en-US" dirty="0"/>
          </a:p>
        </p:txBody>
      </p:sp>
    </p:spTree>
    <p:extLst>
      <p:ext uri="{BB962C8B-B14F-4D97-AF65-F5344CB8AC3E}">
        <p14:creationId xmlns:p14="http://schemas.microsoft.com/office/powerpoint/2010/main" val="64894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531395941"/>
              </p:ext>
            </p:extLst>
          </p:nvPr>
        </p:nvGraphicFramePr>
        <p:xfrm>
          <a:off x="2822032" y="141308"/>
          <a:ext cx="1190625" cy="1190625"/>
        </p:xfrm>
        <a:graphic>
          <a:graphicData uri="http://schemas.openxmlformats.org/presentationml/2006/ole">
            <mc:AlternateContent xmlns:mc="http://schemas.openxmlformats.org/markup-compatibility/2006">
              <mc:Choice xmlns:v="urn:schemas-microsoft-com:vml" Requires="v">
                <p:oleObj spid="_x0000_s17503"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032" y="141308"/>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900" y="306864"/>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2704147521"/>
              </p:ext>
            </p:extLst>
          </p:nvPr>
        </p:nvGraphicFramePr>
        <p:xfrm>
          <a:off x="7604680" y="141308"/>
          <a:ext cx="1209675" cy="1209675"/>
        </p:xfrm>
        <a:graphic>
          <a:graphicData uri="http://schemas.openxmlformats.org/presentationml/2006/ole">
            <mc:AlternateContent xmlns:mc="http://schemas.openxmlformats.org/markup-compatibility/2006">
              <mc:Choice xmlns:v="urn:schemas-microsoft-com:vml" Requires="v">
                <p:oleObj spid="_x0000_s17504"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680" y="141308"/>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5212436" y="5908150"/>
            <a:ext cx="513715" cy="493395"/>
          </a:xfrm>
          <a:prstGeom prst="rect">
            <a:avLst/>
          </a:prstGeom>
        </p:spPr>
      </p:pic>
      <p:graphicFrame>
        <p:nvGraphicFramePr>
          <p:cNvPr id="15" name="Table 14">
            <a:extLst>
              <a:ext uri="{FF2B5EF4-FFF2-40B4-BE49-F238E27FC236}">
                <a16:creationId xmlns:a16="http://schemas.microsoft.com/office/drawing/2014/main" id="{C858BAEC-1989-4C57-A0DB-621B11E5DA46}"/>
              </a:ext>
            </a:extLst>
          </p:cNvPr>
          <p:cNvGraphicFramePr>
            <a:graphicFrameLocks noGrp="1"/>
          </p:cNvGraphicFramePr>
          <p:nvPr>
            <p:extLst>
              <p:ext uri="{D42A27DB-BD31-4B8C-83A1-F6EECF244321}">
                <p14:modId xmlns:p14="http://schemas.microsoft.com/office/powerpoint/2010/main" val="3318751806"/>
              </p:ext>
            </p:extLst>
          </p:nvPr>
        </p:nvGraphicFramePr>
        <p:xfrm>
          <a:off x="5044112" y="2016980"/>
          <a:ext cx="6090083" cy="1713294"/>
        </p:xfrm>
        <a:graphic>
          <a:graphicData uri="http://schemas.openxmlformats.org/drawingml/2006/table">
            <a:tbl>
              <a:tblPr firstRow="1" firstCol="1" bandRow="1">
                <a:tableStyleId>{5C22544A-7EE6-4342-B048-85BDC9FD1C3A}</a:tableStyleId>
              </a:tblPr>
              <a:tblGrid>
                <a:gridCol w="1158014">
                  <a:extLst>
                    <a:ext uri="{9D8B030D-6E8A-4147-A177-3AD203B41FA5}">
                      <a16:colId xmlns:a16="http://schemas.microsoft.com/office/drawing/2014/main" val="796964257"/>
                    </a:ext>
                  </a:extLst>
                </a:gridCol>
                <a:gridCol w="2698287">
                  <a:extLst>
                    <a:ext uri="{9D8B030D-6E8A-4147-A177-3AD203B41FA5}">
                      <a16:colId xmlns:a16="http://schemas.microsoft.com/office/drawing/2014/main" val="1374426889"/>
                    </a:ext>
                  </a:extLst>
                </a:gridCol>
                <a:gridCol w="2233782">
                  <a:extLst>
                    <a:ext uri="{9D8B030D-6E8A-4147-A177-3AD203B41FA5}">
                      <a16:colId xmlns:a16="http://schemas.microsoft.com/office/drawing/2014/main" val="3407730485"/>
                    </a:ext>
                  </a:extLst>
                </a:gridCol>
              </a:tblGrid>
              <a:tr h="0">
                <a:tc>
                  <a:txBody>
                    <a:bodyPr/>
                    <a:lstStyle/>
                    <a:p>
                      <a:pPr marL="457200" algn="ctr">
                        <a:lnSpc>
                          <a:spcPct val="107000"/>
                        </a:lnSpc>
                        <a:spcAft>
                          <a:spcPts val="0"/>
                        </a:spcAft>
                      </a:pPr>
                      <a:r>
                        <a:rPr lang="en-US" sz="1100" dirty="0">
                          <a:solidFill>
                            <a:schemeClr val="tx1"/>
                          </a:solidFill>
                          <a:effectLst/>
                        </a:rPr>
                        <a:t>Nr.</a:t>
                      </a:r>
                    </a:p>
                    <a:p>
                      <a:pPr marL="457200" algn="ctr">
                        <a:lnSpc>
                          <a:spcPct val="107000"/>
                        </a:lnSpc>
                        <a:spcAft>
                          <a:spcPts val="0"/>
                        </a:spcAft>
                      </a:pPr>
                      <a:r>
                        <a:rPr lang="en-US" sz="1100" dirty="0" err="1">
                          <a:solidFill>
                            <a:schemeClr val="tx1"/>
                          </a:solidFill>
                          <a:effectLst/>
                        </a:rPr>
                        <a:t>crt</a:t>
                      </a:r>
                      <a:r>
                        <a:rPr lang="en-US" sz="1100" dirty="0">
                          <a:solidFill>
                            <a:schemeClr val="tx1"/>
                          </a:solidFill>
                          <a:effectLst/>
                        </a:rPr>
                        <a: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err="1">
                          <a:solidFill>
                            <a:schemeClr val="tx1"/>
                          </a:solidFill>
                          <a:effectLst/>
                        </a:rPr>
                        <a:t>Centrul</a:t>
                      </a:r>
                      <a:r>
                        <a:rPr lang="en-US" sz="1100" dirty="0">
                          <a:solidFill>
                            <a:schemeClr val="tx1"/>
                          </a:solidFill>
                          <a:effectLst/>
                        </a:rPr>
                        <a:t> </a:t>
                      </a:r>
                      <a:r>
                        <a:rPr lang="en-US" sz="1100" dirty="0" err="1">
                          <a:solidFill>
                            <a:schemeClr val="tx1"/>
                          </a:solidFill>
                          <a:effectLst/>
                        </a:rPr>
                        <a:t>Meteorologic</a:t>
                      </a:r>
                      <a:r>
                        <a:rPr lang="en-US" sz="1100" dirty="0">
                          <a:solidFill>
                            <a:schemeClr val="tx1"/>
                          </a:solidFill>
                          <a:effectLst/>
                        </a:rPr>
                        <a:t> Regional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err="1">
                          <a:solidFill>
                            <a:schemeClr val="tx1"/>
                          </a:solidFill>
                          <a:effectLst/>
                        </a:rPr>
                        <a:t>Numărul</a:t>
                      </a:r>
                      <a:r>
                        <a:rPr lang="en-US" sz="1100" dirty="0">
                          <a:solidFill>
                            <a:schemeClr val="tx1"/>
                          </a:solidFill>
                          <a:effectLst/>
                        </a:rPr>
                        <a:t> de </a:t>
                      </a:r>
                      <a:r>
                        <a:rPr lang="en-US" sz="1100" dirty="0" err="1">
                          <a:solidFill>
                            <a:schemeClr val="tx1"/>
                          </a:solidFill>
                          <a:effectLst/>
                        </a:rPr>
                        <a:t>stații</a:t>
                      </a:r>
                      <a:r>
                        <a:rPr lang="en-US" sz="1100" dirty="0">
                          <a:solidFill>
                            <a:schemeClr val="tx1"/>
                          </a:solidFill>
                          <a:effectLst/>
                        </a:rPr>
                        <a:t> meteo </a:t>
                      </a:r>
                      <a:r>
                        <a:rPr lang="en-US" sz="1100" dirty="0" err="1">
                          <a:solidFill>
                            <a:schemeClr val="tx1"/>
                          </a:solidFill>
                          <a:effectLst/>
                        </a:rPr>
                        <a:t>automatizate</a:t>
                      </a:r>
                      <a:r>
                        <a:rPr lang="en-US" sz="1100" dirty="0">
                          <a:solidFill>
                            <a:schemeClr val="tx1"/>
                          </a:solidFill>
                          <a:effectLst/>
                        </a:rPr>
                        <a:t> (SMA)</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6131361"/>
                  </a:ext>
                </a:extLst>
              </a:tr>
              <a:tr h="0">
                <a:tc>
                  <a:txBody>
                    <a:bodyPr/>
                    <a:lstStyle/>
                    <a:p>
                      <a:pPr marL="457200" algn="ctr">
                        <a:lnSpc>
                          <a:spcPct val="107000"/>
                        </a:lnSpc>
                        <a:spcAft>
                          <a:spcPts val="0"/>
                        </a:spcAft>
                      </a:pPr>
                      <a:r>
                        <a:rPr lang="en-US" sz="1100">
                          <a:solidFill>
                            <a:schemeClr val="tx1"/>
                          </a:solidFill>
                          <a:effectLst/>
                        </a:rPr>
                        <a:t>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Muntenia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10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1230614"/>
                  </a:ext>
                </a:extLst>
              </a:tr>
              <a:tr h="0">
                <a:tc>
                  <a:txBody>
                    <a:bodyPr/>
                    <a:lstStyle/>
                    <a:p>
                      <a:pPr marL="457200" algn="ctr">
                        <a:lnSpc>
                          <a:spcPct val="107000"/>
                        </a:lnSpc>
                        <a:spcAft>
                          <a:spcPts val="0"/>
                        </a:spcAft>
                      </a:pPr>
                      <a:r>
                        <a:rPr lang="en-US" sz="1100">
                          <a:solidFill>
                            <a:schemeClr val="tx1"/>
                          </a:solidFill>
                          <a:effectLst/>
                        </a:rPr>
                        <a:t>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Banat-Crisana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9410317"/>
                  </a:ext>
                </a:extLst>
              </a:tr>
              <a:tr h="0">
                <a:tc>
                  <a:txBody>
                    <a:bodyPr/>
                    <a:lstStyle/>
                    <a:p>
                      <a:pPr marL="457200" algn="ctr">
                        <a:lnSpc>
                          <a:spcPct val="107000"/>
                        </a:lnSpc>
                        <a:spcAft>
                          <a:spcPts val="0"/>
                        </a:spcAft>
                      </a:pPr>
                      <a:r>
                        <a:rPr lang="en-US" sz="1100">
                          <a:solidFill>
                            <a:schemeClr val="tx1"/>
                          </a:solidFill>
                          <a:effectLst/>
                        </a:rPr>
                        <a:t>3</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Moldova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4174179"/>
                  </a:ext>
                </a:extLst>
              </a:tr>
              <a:tr h="0">
                <a:tc>
                  <a:txBody>
                    <a:bodyPr/>
                    <a:lstStyle/>
                    <a:p>
                      <a:pPr marL="457200" algn="ctr">
                        <a:lnSpc>
                          <a:spcPct val="107000"/>
                        </a:lnSpc>
                        <a:spcAft>
                          <a:spcPts val="0"/>
                        </a:spcAft>
                      </a:pPr>
                      <a:r>
                        <a:rPr lang="en-US" sz="1100">
                          <a:solidFill>
                            <a:schemeClr val="tx1"/>
                          </a:solidFill>
                          <a:effectLst/>
                        </a:rPr>
                        <a:t>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Oltenia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6940440"/>
                  </a:ext>
                </a:extLst>
              </a:tr>
              <a:tr h="0">
                <a:tc>
                  <a:txBody>
                    <a:bodyPr/>
                    <a:lstStyle/>
                    <a:p>
                      <a:pPr marL="457200" algn="ctr">
                        <a:lnSpc>
                          <a:spcPct val="107000"/>
                        </a:lnSpc>
                        <a:spcAft>
                          <a:spcPts val="0"/>
                        </a:spcAft>
                      </a:pPr>
                      <a:r>
                        <a:rPr lang="en-US" sz="1100">
                          <a:solidFill>
                            <a:schemeClr val="tx1"/>
                          </a:solidFill>
                          <a:effectLst/>
                        </a:rPr>
                        <a:t>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Transilvania Sud</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7226596"/>
                  </a:ext>
                </a:extLst>
              </a:tr>
              <a:tr h="0">
                <a:tc>
                  <a:txBody>
                    <a:bodyPr/>
                    <a:lstStyle/>
                    <a:p>
                      <a:pPr marL="457200" algn="ctr">
                        <a:lnSpc>
                          <a:spcPct val="107000"/>
                        </a:lnSpc>
                        <a:spcAft>
                          <a:spcPts val="0"/>
                        </a:spcAft>
                      </a:pPr>
                      <a:r>
                        <a:rPr lang="en-US" sz="1100">
                          <a:solidFill>
                            <a:schemeClr val="tx1"/>
                          </a:solidFill>
                          <a:effectLst/>
                        </a:rPr>
                        <a:t>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Transilvania Nord</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768180"/>
                  </a:ext>
                </a:extLst>
              </a:tr>
              <a:tr h="0">
                <a:tc>
                  <a:txBody>
                    <a:bodyPr/>
                    <a:lstStyle/>
                    <a:p>
                      <a:pPr marL="457200" algn="ctr">
                        <a:lnSpc>
                          <a:spcPct val="107000"/>
                        </a:lnSpc>
                        <a:spcAft>
                          <a:spcPts val="0"/>
                        </a:spcAft>
                      </a:pPr>
                      <a:r>
                        <a:rPr lang="en-US" sz="1100">
                          <a:solidFill>
                            <a:schemeClr val="tx1"/>
                          </a:solidFill>
                          <a:effectLst/>
                        </a:rPr>
                        <a:t>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Dobrogea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9012943"/>
                  </a:ext>
                </a:extLst>
              </a:tr>
              <a:tr h="0">
                <a:tc>
                  <a:txBody>
                    <a:bodyPr/>
                    <a:lstStyle/>
                    <a:p>
                      <a:pPr marL="457200" algn="ctr">
                        <a:lnSpc>
                          <a:spcPct val="107000"/>
                        </a:lnSpc>
                        <a:spcAft>
                          <a:spcPts val="0"/>
                        </a:spcAft>
                      </a:pPr>
                      <a:r>
                        <a:rPr lang="en-US" sz="11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TOTAL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115466"/>
                  </a:ext>
                </a:extLst>
              </a:tr>
            </a:tbl>
          </a:graphicData>
        </a:graphic>
      </p:graphicFrame>
      <p:sp>
        <p:nvSpPr>
          <p:cNvPr id="16" name="Rectangle 15">
            <a:extLst>
              <a:ext uri="{FF2B5EF4-FFF2-40B4-BE49-F238E27FC236}">
                <a16:creationId xmlns:a16="http://schemas.microsoft.com/office/drawing/2014/main" id="{123253CD-85CA-4DE4-8D27-9645A23C6B68}"/>
              </a:ext>
            </a:extLst>
          </p:cNvPr>
          <p:cNvSpPr/>
          <p:nvPr/>
        </p:nvSpPr>
        <p:spPr>
          <a:xfrm>
            <a:off x="1507066" y="1270712"/>
            <a:ext cx="8761149" cy="461665"/>
          </a:xfrm>
          <a:prstGeom prst="rect">
            <a:avLst/>
          </a:prstGeom>
          <a:ln>
            <a:solidFill>
              <a:srgbClr val="000000"/>
            </a:solidFill>
          </a:ln>
        </p:spPr>
        <p:txBody>
          <a:bodyPr wrap="square">
            <a:spAutoFit/>
          </a:bodyPr>
          <a:lstStyle/>
          <a:p>
            <a:pPr algn="ctr"/>
            <a:r>
              <a:rPr lang="en-US" sz="1200" b="1" dirty="0">
                <a:solidFill>
                  <a:srgbClr val="000000"/>
                </a:solidFill>
                <a:ea typeface="Times New Roman" panose="02020603050405020304" pitchFamily="18" charset="0"/>
              </a:rPr>
              <a:t>1.Modernizarea </a:t>
            </a:r>
            <a:r>
              <a:rPr lang="en-US" sz="1200" b="1" dirty="0" err="1">
                <a:solidFill>
                  <a:srgbClr val="000000"/>
                </a:solidFill>
                <a:ea typeface="Times New Roman" panose="02020603050405020304" pitchFamily="18" charset="0"/>
              </a:rPr>
              <a:t>sistemului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rețelei</a:t>
            </a:r>
            <a:r>
              <a:rPr lang="en-US" sz="1200" b="1" dirty="0">
                <a:solidFill>
                  <a:srgbClr val="000000"/>
                </a:solidFill>
                <a:ea typeface="Times New Roman" panose="02020603050405020304" pitchFamily="18" charset="0"/>
              </a:rPr>
              <a:t> de </a:t>
            </a:r>
            <a:r>
              <a:rPr lang="en-US" sz="1200" b="1" dirty="0" err="1">
                <a:solidFill>
                  <a:srgbClr val="000000"/>
                </a:solidFill>
                <a:ea typeface="Times New Roman" panose="02020603050405020304" pitchFamily="18" charset="0"/>
              </a:rPr>
              <a:t>statii</a:t>
            </a:r>
            <a:r>
              <a:rPr lang="en-US" sz="1200" b="1" dirty="0">
                <a:solidFill>
                  <a:srgbClr val="000000"/>
                </a:solidFill>
                <a:ea typeface="Times New Roman" panose="02020603050405020304" pitchFamily="18" charset="0"/>
              </a:rPr>
              <a:t> meteo de </a:t>
            </a:r>
            <a:r>
              <a:rPr lang="en-US" sz="1200" b="1" dirty="0" err="1">
                <a:solidFill>
                  <a:srgbClr val="000000"/>
                </a:solidFill>
                <a:ea typeface="Times New Roman" panose="02020603050405020304" pitchFamily="18" charset="0"/>
              </a:rPr>
              <a:t>suprafață</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prin</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achiziționarea</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unui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număr</a:t>
            </a:r>
            <a:r>
              <a:rPr lang="en-US" sz="1200" b="1" dirty="0">
                <a:solidFill>
                  <a:srgbClr val="000000"/>
                </a:solidFill>
                <a:ea typeface="Times New Roman" panose="02020603050405020304" pitchFamily="18" charset="0"/>
              </a:rPr>
              <a:t> de 31 </a:t>
            </a:r>
            <a:r>
              <a:rPr lang="en-US" sz="1200" b="1" dirty="0" err="1">
                <a:solidFill>
                  <a:srgbClr val="000000"/>
                </a:solidFill>
                <a:ea typeface="Times New Roman" panose="02020603050405020304" pitchFamily="18" charset="0"/>
              </a:rPr>
              <a:t>statii</a:t>
            </a:r>
            <a:r>
              <a:rPr lang="en-US" sz="1200" b="1" dirty="0">
                <a:solidFill>
                  <a:srgbClr val="000000"/>
                </a:solidFill>
                <a:ea typeface="Times New Roman" panose="02020603050405020304" pitchFamily="18" charset="0"/>
              </a:rPr>
              <a:t> automate SMA, 31 PC </a:t>
            </a:r>
            <a:r>
              <a:rPr lang="en-US" sz="1200" b="1" dirty="0" err="1">
                <a:solidFill>
                  <a:srgbClr val="000000"/>
                </a:solidFill>
                <a:ea typeface="Times New Roman" panose="02020603050405020304" pitchFamily="18" charset="0"/>
              </a:rPr>
              <a:t>și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implementarea</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unei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aplicatii</a:t>
            </a:r>
            <a:r>
              <a:rPr lang="en-US" sz="1200" b="1" dirty="0">
                <a:solidFill>
                  <a:srgbClr val="000000"/>
                </a:solidFill>
                <a:ea typeface="Times New Roman" panose="02020603050405020304" pitchFamily="18" charset="0"/>
              </a:rPr>
              <a:t> software </a:t>
            </a:r>
            <a:r>
              <a:rPr lang="en-US" sz="1200" b="1" dirty="0" err="1">
                <a:solidFill>
                  <a:srgbClr val="000000"/>
                </a:solidFill>
                <a:ea typeface="Times New Roman" panose="02020603050405020304" pitchFamily="18" charset="0"/>
              </a:rPr>
              <a:t>specializată</a:t>
            </a:r>
            <a:r>
              <a:rPr lang="en-US" sz="1200" b="1" dirty="0">
                <a:solidFill>
                  <a:srgbClr val="000000"/>
                </a:solidFill>
                <a:ea typeface="Times New Roman" panose="02020603050405020304" pitchFamily="18" charset="0"/>
              </a:rPr>
              <a:t> de </a:t>
            </a:r>
            <a:r>
              <a:rPr lang="en-US" sz="1200" b="1" dirty="0" err="1">
                <a:solidFill>
                  <a:srgbClr val="000000"/>
                </a:solidFill>
                <a:ea typeface="Times New Roman" panose="02020603050405020304" pitchFamily="18" charset="0"/>
              </a:rPr>
              <a:t>transmitere</a:t>
            </a:r>
            <a:r>
              <a:rPr lang="en-US" sz="1200" b="1" dirty="0">
                <a:solidFill>
                  <a:srgbClr val="000000"/>
                </a:solidFill>
                <a:ea typeface="Times New Roman" panose="02020603050405020304" pitchFamily="18" charset="0"/>
              </a:rPr>
              <a:t> a </a:t>
            </a:r>
            <a:r>
              <a:rPr lang="en-US" sz="1200" b="1" dirty="0" err="1">
                <a:solidFill>
                  <a:srgbClr val="000000"/>
                </a:solidFill>
                <a:ea typeface="Times New Roman" panose="02020603050405020304" pitchFamily="18" charset="0"/>
              </a:rPr>
              <a:t>datelor</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în</a:t>
            </a:r>
            <a:r>
              <a:rPr lang="en-US" sz="1200" b="1" dirty="0">
                <a:solidFill>
                  <a:srgbClr val="000000"/>
                </a:solidFill>
                <a:ea typeface="Times New Roman" panose="02020603050405020304" pitchFamily="18" charset="0"/>
              </a:rPr>
              <a:t> flux operational </a:t>
            </a:r>
            <a:endParaRPr lang="en-US" sz="1200" dirty="0"/>
          </a:p>
        </p:txBody>
      </p:sp>
      <p:pic>
        <p:nvPicPr>
          <p:cNvPr id="20" name="Picture 5" descr="omu mica">
            <a:extLst>
              <a:ext uri="{FF2B5EF4-FFF2-40B4-BE49-F238E27FC236}">
                <a16:creationId xmlns:a16="http://schemas.microsoft.com/office/drawing/2014/main" id="{82ECF0F1-7376-4B66-AB74-F1A5A4FB98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7629" y="3826183"/>
            <a:ext cx="3981223" cy="173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5E7EE46-8865-4F52-8B83-0A54C1FD18E4}"/>
              </a:ext>
            </a:extLst>
          </p:cNvPr>
          <p:cNvSpPr txBox="1"/>
          <p:nvPr/>
        </p:nvSpPr>
        <p:spPr>
          <a:xfrm>
            <a:off x="10044374" y="4506255"/>
            <a:ext cx="1533236" cy="369332"/>
          </a:xfrm>
          <a:prstGeom prst="rect">
            <a:avLst/>
          </a:prstGeom>
          <a:noFill/>
          <a:ln>
            <a:solidFill>
              <a:srgbClr val="000000"/>
            </a:solidFill>
          </a:ln>
        </p:spPr>
        <p:txBody>
          <a:bodyPr wrap="square" rtlCol="0">
            <a:spAutoFit/>
          </a:bodyPr>
          <a:lstStyle/>
          <a:p>
            <a:pPr algn="ctr"/>
            <a:r>
              <a:rPr lang="en-US" dirty="0" err="1"/>
              <a:t>Vf</a:t>
            </a:r>
            <a:r>
              <a:rPr lang="en-US" dirty="0"/>
              <a:t>. </a:t>
            </a:r>
            <a:r>
              <a:rPr lang="en-US" dirty="0" err="1"/>
              <a:t>Omu</a:t>
            </a:r>
            <a:endParaRPr lang="en-US" dirty="0"/>
          </a:p>
        </p:txBody>
      </p:sp>
      <p:pic>
        <p:nvPicPr>
          <p:cNvPr id="17412" name="Picture 4" descr="localizare 31 SMA">
            <a:extLst>
              <a:ext uri="{FF2B5EF4-FFF2-40B4-BE49-F238E27FC236}">
                <a16:creationId xmlns:a16="http://schemas.microsoft.com/office/drawing/2014/main" id="{13DF068E-6937-4DB5-BCB2-B762454F14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723" y="1854601"/>
            <a:ext cx="5294315" cy="37513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27FDD3-EBC8-48C1-AF20-895542C4DA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39308" y="4971496"/>
            <a:ext cx="2867058" cy="1612720"/>
          </a:xfrm>
          <a:prstGeom prst="rect">
            <a:avLst/>
          </a:prstGeom>
        </p:spPr>
      </p:pic>
    </p:spTree>
    <p:extLst>
      <p:ext uri="{BB962C8B-B14F-4D97-AF65-F5344CB8AC3E}">
        <p14:creationId xmlns:p14="http://schemas.microsoft.com/office/powerpoint/2010/main" val="15527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622951350"/>
              </p:ext>
            </p:extLst>
          </p:nvPr>
        </p:nvGraphicFramePr>
        <p:xfrm>
          <a:off x="2835691" y="108595"/>
          <a:ext cx="1190625" cy="1190625"/>
        </p:xfrm>
        <a:graphic>
          <a:graphicData uri="http://schemas.openxmlformats.org/presentationml/2006/ole">
            <mc:AlternateContent xmlns:mc="http://schemas.openxmlformats.org/markup-compatibility/2006">
              <mc:Choice xmlns:v="urn:schemas-microsoft-com:vml" Requires="v">
                <p:oleObj spid="_x0000_s23644"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691" y="108595"/>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524" y="336682"/>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673516581"/>
              </p:ext>
            </p:extLst>
          </p:nvPr>
        </p:nvGraphicFramePr>
        <p:xfrm>
          <a:off x="7340984" y="182055"/>
          <a:ext cx="1209675" cy="1209675"/>
        </p:xfrm>
        <a:graphic>
          <a:graphicData uri="http://schemas.openxmlformats.org/presentationml/2006/ole">
            <mc:AlternateContent xmlns:mc="http://schemas.openxmlformats.org/markup-compatibility/2006">
              <mc:Choice xmlns:v="urn:schemas-microsoft-com:vml" Requires="v">
                <p:oleObj spid="_x0000_s23645"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984" y="182055"/>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355988" y="6027923"/>
            <a:ext cx="513715" cy="493395"/>
          </a:xfrm>
          <a:prstGeom prst="rect">
            <a:avLst/>
          </a:prstGeom>
        </p:spPr>
      </p:pic>
      <p:pic>
        <p:nvPicPr>
          <p:cNvPr id="13" name="Picture 12">
            <a:extLst>
              <a:ext uri="{FF2B5EF4-FFF2-40B4-BE49-F238E27FC236}">
                <a16:creationId xmlns:a16="http://schemas.microsoft.com/office/drawing/2014/main" id="{1CFBB3AE-B736-46D7-9E37-CBFE4859C1C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55988" y="1853219"/>
            <a:ext cx="5287430" cy="4075987"/>
          </a:xfrm>
          <a:prstGeom prst="rect">
            <a:avLst/>
          </a:prstGeom>
          <a:ln>
            <a:solidFill>
              <a:srgbClr val="000000"/>
            </a:solidFill>
          </a:ln>
        </p:spPr>
      </p:pic>
      <p:sp>
        <p:nvSpPr>
          <p:cNvPr id="2" name="Rectangle 1">
            <a:extLst>
              <a:ext uri="{FF2B5EF4-FFF2-40B4-BE49-F238E27FC236}">
                <a16:creationId xmlns:a16="http://schemas.microsoft.com/office/drawing/2014/main" id="{430F1031-114A-44EB-8E28-9B77F50B5A10}"/>
              </a:ext>
            </a:extLst>
          </p:cNvPr>
          <p:cNvSpPr/>
          <p:nvPr/>
        </p:nvSpPr>
        <p:spPr>
          <a:xfrm>
            <a:off x="5863159" y="1389144"/>
            <a:ext cx="6263239" cy="5132174"/>
          </a:xfrm>
          <a:prstGeom prst="rect">
            <a:avLst/>
          </a:prstGeom>
          <a:ln w="12700">
            <a:solidFill>
              <a:srgbClr val="000000"/>
            </a:solidFill>
          </a:ln>
        </p:spPr>
        <p:txBody>
          <a:bodyPr wrap="square">
            <a:spAutoFit/>
          </a:bodyPr>
          <a:lstStyle/>
          <a:p>
            <a:pPr>
              <a:spcAft>
                <a:spcPts val="0"/>
              </a:spcAft>
            </a:pPr>
            <a:r>
              <a:rPr lang="en-US" sz="1600" b="1" dirty="0" err="1">
                <a:solidFill>
                  <a:srgbClr val="000000"/>
                </a:solidFill>
                <a:ea typeface="Calibri" panose="020F0502020204030204" pitchFamily="34" charset="0"/>
                <a:cs typeface="Times New Roman" panose="02020603050405020304" pitchFamily="18" charset="0"/>
              </a:rPr>
              <a:t>Parametri</a:t>
            </a:r>
            <a:r>
              <a:rPr lang="en-US" sz="1600" b="1" dirty="0">
                <a:solidFill>
                  <a:srgbClr val="000000"/>
                </a:solidFill>
                <a:ea typeface="Calibri" panose="020F0502020204030204" pitchFamily="34" charset="0"/>
                <a:cs typeface="Times New Roman" panose="02020603050405020304" pitchFamily="18" charset="0"/>
              </a:rPr>
              <a:t> </a:t>
            </a:r>
            <a:r>
              <a:rPr lang="en-US" sz="1600" b="1" dirty="0" err="1">
                <a:solidFill>
                  <a:srgbClr val="000000"/>
                </a:solidFill>
                <a:ea typeface="Calibri" panose="020F0502020204030204" pitchFamily="34" charset="0"/>
                <a:cs typeface="Times New Roman" panose="02020603050405020304" pitchFamily="18" charset="0"/>
              </a:rPr>
              <a:t>meteorologici</a:t>
            </a:r>
            <a:r>
              <a:rPr lang="en-US" sz="1600" b="1" dirty="0">
                <a:solidFill>
                  <a:srgbClr val="000000"/>
                </a:solidFill>
                <a:ea typeface="Calibri" panose="020F0502020204030204" pitchFamily="34" charset="0"/>
                <a:cs typeface="Times New Roman" panose="02020603050405020304" pitchFamily="18" charset="0"/>
              </a:rPr>
              <a:t> </a:t>
            </a:r>
            <a:r>
              <a:rPr lang="en-US" sz="1600" b="1" dirty="0" err="1">
                <a:solidFill>
                  <a:srgbClr val="000000"/>
                </a:solidFill>
                <a:ea typeface="Calibri" panose="020F0502020204030204" pitchFamily="34" charset="0"/>
                <a:cs typeface="Times New Roman" panose="02020603050405020304" pitchFamily="18" charset="0"/>
              </a:rPr>
              <a:t>masurati</a:t>
            </a:r>
            <a:r>
              <a:rPr lang="en-US" sz="1600" b="1" dirty="0">
                <a:solidFill>
                  <a:srgbClr val="000000"/>
                </a:solidFill>
                <a:ea typeface="Calibri" panose="020F0502020204030204" pitchFamily="34" charset="0"/>
                <a:cs typeface="Times New Roman" panose="02020603050405020304" pitchFamily="18" charset="0"/>
              </a:rPr>
              <a:t> la </a:t>
            </a:r>
            <a:r>
              <a:rPr lang="en-US" sz="1600" b="1" dirty="0" err="1">
                <a:solidFill>
                  <a:srgbClr val="000000"/>
                </a:solidFill>
                <a:ea typeface="Calibri" panose="020F0502020204030204" pitchFamily="34" charset="0"/>
                <a:cs typeface="Times New Roman" panose="02020603050405020304" pitchFamily="18" charset="0"/>
              </a:rPr>
              <a:t>cele</a:t>
            </a:r>
            <a:r>
              <a:rPr lang="en-US" sz="1600" b="1" dirty="0">
                <a:solidFill>
                  <a:srgbClr val="000000"/>
                </a:solidFill>
                <a:ea typeface="Calibri" panose="020F0502020204030204" pitchFamily="34" charset="0"/>
                <a:cs typeface="Times New Roman" panose="02020603050405020304" pitchFamily="18" charset="0"/>
              </a:rPr>
              <a:t> 31 de </a:t>
            </a:r>
            <a:r>
              <a:rPr lang="en-US" sz="1600" b="1" dirty="0" err="1">
                <a:solidFill>
                  <a:srgbClr val="000000"/>
                </a:solidFill>
                <a:ea typeface="Calibri" panose="020F0502020204030204" pitchFamily="34" charset="0"/>
                <a:cs typeface="Times New Roman" panose="02020603050405020304" pitchFamily="18" charset="0"/>
              </a:rPr>
              <a:t>stații</a:t>
            </a:r>
            <a:r>
              <a:rPr lang="en-US" sz="1600" b="1" dirty="0">
                <a:solidFill>
                  <a:srgbClr val="000000"/>
                </a:solidFill>
                <a:ea typeface="Calibri" panose="020F0502020204030204" pitchFamily="34" charset="0"/>
                <a:cs typeface="Times New Roman" panose="02020603050405020304" pitchFamily="18" charset="0"/>
              </a:rPr>
              <a:t> </a:t>
            </a:r>
            <a:r>
              <a:rPr lang="en-US" sz="1600" b="1" dirty="0" err="1">
                <a:solidFill>
                  <a:srgbClr val="000000"/>
                </a:solidFill>
                <a:ea typeface="Calibri" panose="020F0502020204030204" pitchFamily="34" charset="0"/>
                <a:cs typeface="Times New Roman" panose="02020603050405020304" pitchFamily="18" charset="0"/>
              </a:rPr>
              <a:t>meteorologice</a:t>
            </a:r>
            <a:r>
              <a:rPr lang="en-US" sz="1600" b="1" dirty="0">
                <a:solidFill>
                  <a:srgbClr val="000000"/>
                </a:solidFill>
                <a:ea typeface="Calibri" panose="020F0502020204030204" pitchFamily="34" charset="0"/>
                <a:cs typeface="Times New Roman" panose="02020603050405020304" pitchFamily="18" charset="0"/>
              </a:rPr>
              <a:t> automate</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Temperatura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aerului</a:t>
            </a:r>
            <a:r>
              <a:rPr lang="en-US" sz="1600" dirty="0">
                <a:solidFill>
                  <a:srgbClr val="000000"/>
                </a:solidFill>
                <a:ea typeface="Calibri" panose="020F0502020204030204" pitchFamily="34" charset="0"/>
                <a:cs typeface="Times New Roman" panose="02020603050405020304" pitchFamily="18" charset="0"/>
              </a:rPr>
              <a:t>  la 31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Umiditatea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relativă</a:t>
            </a:r>
            <a:r>
              <a:rPr lang="en-US" sz="1600" dirty="0">
                <a:solidFill>
                  <a:srgbClr val="000000"/>
                </a:solidFill>
                <a:ea typeface="Calibri" panose="020F0502020204030204" pitchFamily="34" charset="0"/>
                <a:cs typeface="Times New Roman" panose="02020603050405020304" pitchFamily="18" charset="0"/>
              </a:rPr>
              <a:t> a </a:t>
            </a:r>
            <a:r>
              <a:rPr lang="en-US" sz="1600" dirty="0" err="1">
                <a:solidFill>
                  <a:srgbClr val="000000"/>
                </a:solidFill>
                <a:ea typeface="Calibri" panose="020F0502020204030204" pitchFamily="34" charset="0"/>
                <a:cs typeface="Times New Roman" panose="02020603050405020304" pitchFamily="18" charset="0"/>
              </a:rPr>
              <a:t>aerului</a:t>
            </a:r>
            <a:r>
              <a:rPr lang="en-US" sz="1600" dirty="0">
                <a:solidFill>
                  <a:srgbClr val="000000"/>
                </a:solidFill>
                <a:ea typeface="Calibri" panose="020F0502020204030204" pitchFamily="34" charset="0"/>
                <a:cs typeface="Times New Roman" panose="02020603050405020304" pitchFamily="18" charset="0"/>
              </a:rPr>
              <a:t> la 31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 </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Presiunea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atmosferică</a:t>
            </a:r>
            <a:r>
              <a:rPr lang="en-US" sz="1600" dirty="0">
                <a:solidFill>
                  <a:srgbClr val="000000"/>
                </a:solidFill>
                <a:ea typeface="Calibri" panose="020F0502020204030204" pitchFamily="34" charset="0"/>
                <a:cs typeface="Times New Roman" panose="02020603050405020304" pitchFamily="18" charset="0"/>
              </a:rPr>
              <a:t> la 31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Viteza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și</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direcţia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vântului</a:t>
            </a:r>
            <a:r>
              <a:rPr lang="en-US" sz="1600" dirty="0">
                <a:solidFill>
                  <a:srgbClr val="000000"/>
                </a:solidFill>
                <a:ea typeface="Calibri" panose="020F0502020204030204" pitchFamily="34" charset="0"/>
                <a:cs typeface="Times New Roman" panose="02020603050405020304" pitchFamily="18" charset="0"/>
              </a:rPr>
              <a:t> la 31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Precipitaţii</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lichide</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și</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solide</a:t>
            </a:r>
            <a:r>
              <a:rPr lang="en-US" sz="1600" dirty="0">
                <a:solidFill>
                  <a:srgbClr val="000000"/>
                </a:solidFill>
                <a:ea typeface="Calibri" panose="020F0502020204030204" pitchFamily="34" charset="0"/>
                <a:cs typeface="Times New Roman" panose="02020603050405020304" pitchFamily="18" charset="0"/>
              </a:rPr>
              <a:t> la 31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Radiaţia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globală</a:t>
            </a:r>
            <a:r>
              <a:rPr lang="en-US" sz="1600" dirty="0">
                <a:solidFill>
                  <a:srgbClr val="000000"/>
                </a:solidFill>
                <a:ea typeface="Calibri" panose="020F0502020204030204" pitchFamily="34" charset="0"/>
                <a:cs typeface="Times New Roman" panose="02020603050405020304" pitchFamily="18" charset="0"/>
              </a:rPr>
              <a:t> la 31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Temperatura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suprafeţei</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solului</a:t>
            </a:r>
            <a:r>
              <a:rPr lang="en-US" sz="1600" dirty="0">
                <a:solidFill>
                  <a:srgbClr val="000000"/>
                </a:solidFill>
                <a:ea typeface="Calibri" panose="020F0502020204030204" pitchFamily="34" charset="0"/>
                <a:cs typeface="Times New Roman" panose="02020603050405020304" pitchFamily="18" charset="0"/>
              </a:rPr>
              <a:t> la 21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Temperatura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solului</a:t>
            </a:r>
            <a:r>
              <a:rPr lang="en-US" sz="1600" dirty="0">
                <a:solidFill>
                  <a:srgbClr val="000000"/>
                </a:solidFill>
                <a:ea typeface="Calibri" panose="020F0502020204030204" pitchFamily="34" charset="0"/>
                <a:cs typeface="Times New Roman" panose="02020603050405020304" pitchFamily="18" charset="0"/>
              </a:rPr>
              <a:t> (-5, -10, -20, -50, -100 cm) la 5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135"/>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Timpul</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prezent</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și</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vizibilitatea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orizontală</a:t>
            </a:r>
            <a:r>
              <a:rPr lang="en-US" sz="1600" dirty="0">
                <a:solidFill>
                  <a:srgbClr val="000000"/>
                </a:solidFill>
                <a:ea typeface="Calibri" panose="020F0502020204030204" pitchFamily="34" charset="0"/>
                <a:cs typeface="Times New Roman" panose="02020603050405020304" pitchFamily="18" charset="0"/>
              </a:rPr>
              <a:t> la 6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endParaRPr lang="en-US" sz="1600" dirty="0">
              <a:solidFill>
                <a:srgbClr val="000000"/>
              </a:solidFill>
              <a:ea typeface="Calibri" panose="020F050202020403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US" sz="1600" dirty="0" err="1">
                <a:solidFill>
                  <a:srgbClr val="000000"/>
                </a:solidFill>
                <a:ea typeface="Calibri" panose="020F0502020204030204" pitchFamily="34" charset="0"/>
                <a:cs typeface="Times New Roman" panose="02020603050405020304" pitchFamily="18" charset="0"/>
              </a:rPr>
              <a:t>Înalţimea</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stratului</a:t>
            </a:r>
            <a:r>
              <a:rPr lang="en-US" sz="1600" dirty="0">
                <a:solidFill>
                  <a:srgbClr val="000000"/>
                </a:solidFill>
                <a:ea typeface="Calibri" panose="020F0502020204030204" pitchFamily="34" charset="0"/>
                <a:cs typeface="Times New Roman" panose="02020603050405020304" pitchFamily="18" charset="0"/>
              </a:rPr>
              <a:t> de </a:t>
            </a:r>
            <a:r>
              <a:rPr lang="en-US" sz="1600" dirty="0" err="1">
                <a:solidFill>
                  <a:srgbClr val="000000"/>
                </a:solidFill>
                <a:ea typeface="Calibri" panose="020F0502020204030204" pitchFamily="34" charset="0"/>
                <a:cs typeface="Times New Roman" panose="02020603050405020304" pitchFamily="18" charset="0"/>
              </a:rPr>
              <a:t>zăpadă</a:t>
            </a:r>
            <a:r>
              <a:rPr lang="en-US" sz="1600" dirty="0">
                <a:solidFill>
                  <a:srgbClr val="000000"/>
                </a:solidFill>
                <a:ea typeface="Calibri" panose="020F0502020204030204" pitchFamily="34" charset="0"/>
                <a:cs typeface="Times New Roman" panose="02020603050405020304" pitchFamily="18" charset="0"/>
              </a:rPr>
              <a:t> (</a:t>
            </a:r>
            <a:r>
              <a:rPr lang="en-US" sz="1600" dirty="0" err="1">
                <a:solidFill>
                  <a:srgbClr val="000000"/>
                </a:solidFill>
                <a:ea typeface="Calibri" panose="020F0502020204030204" pitchFamily="34" charset="0"/>
                <a:cs typeface="Times New Roman" panose="02020603050405020304" pitchFamily="18" charset="0"/>
              </a:rPr>
              <a:t>câte</a:t>
            </a:r>
            <a:r>
              <a:rPr lang="en-US" sz="1600" dirty="0">
                <a:solidFill>
                  <a:srgbClr val="000000"/>
                </a:solidFill>
                <a:ea typeface="Calibri" panose="020F0502020204030204" pitchFamily="34" charset="0"/>
                <a:cs typeface="Times New Roman" panose="02020603050405020304" pitchFamily="18" charset="0"/>
              </a:rPr>
              <a:t> 3 </a:t>
            </a:r>
            <a:r>
              <a:rPr lang="en-US" sz="1600" dirty="0" err="1">
                <a:solidFill>
                  <a:srgbClr val="000000"/>
                </a:solidFill>
                <a:ea typeface="Calibri" panose="020F0502020204030204" pitchFamily="34" charset="0"/>
                <a:cs typeface="Times New Roman" panose="02020603050405020304" pitchFamily="18" charset="0"/>
              </a:rPr>
              <a:t>traductoare</a:t>
            </a:r>
            <a:r>
              <a:rPr lang="en-US" sz="1600" dirty="0">
                <a:solidFill>
                  <a:srgbClr val="000000"/>
                </a:solidFill>
                <a:ea typeface="Calibri" panose="020F0502020204030204" pitchFamily="34" charset="0"/>
                <a:cs typeface="Times New Roman" panose="02020603050405020304" pitchFamily="18" charset="0"/>
              </a:rPr>
              <a:t> pe </a:t>
            </a:r>
            <a:r>
              <a:rPr lang="en-US" sz="1600" dirty="0" err="1">
                <a:solidFill>
                  <a:srgbClr val="000000"/>
                </a:solidFill>
                <a:ea typeface="Calibri" panose="020F0502020204030204" pitchFamily="34" charset="0"/>
                <a:cs typeface="Times New Roman" panose="02020603050405020304" pitchFamily="18" charset="0"/>
              </a:rPr>
              <a:t>locație</a:t>
            </a:r>
            <a:r>
              <a:rPr lang="en-US" sz="1600" dirty="0">
                <a:solidFill>
                  <a:srgbClr val="000000"/>
                </a:solidFill>
                <a:ea typeface="Calibri" panose="020F0502020204030204" pitchFamily="34" charset="0"/>
                <a:cs typeface="Times New Roman" panose="02020603050405020304" pitchFamily="18" charset="0"/>
              </a:rPr>
              <a:t>) la 3 </a:t>
            </a:r>
            <a:r>
              <a:rPr lang="en-US" sz="1600" dirty="0" err="1">
                <a:solidFill>
                  <a:srgbClr val="000000"/>
                </a:solidFill>
                <a:ea typeface="Calibri" panose="020F0502020204030204" pitchFamily="34" charset="0"/>
                <a:cs typeface="Times New Roman" panose="02020603050405020304" pitchFamily="18" charset="0"/>
              </a:rPr>
              <a:t>locații</a:t>
            </a:r>
            <a:r>
              <a:rPr lang="en-US" sz="1600" dirty="0">
                <a:solidFill>
                  <a:srgbClr val="000000"/>
                </a:solidFill>
                <a:ea typeface="Calibri" panose="020F0502020204030204" pitchFamily="34" charset="0"/>
                <a:cs typeface="Times New Roman" panose="02020603050405020304" pitchFamily="18" charset="0"/>
              </a:rPr>
              <a:t>.</a:t>
            </a:r>
          </a:p>
          <a:p>
            <a:pPr lvl="0" algn="just">
              <a:spcAft>
                <a:spcPts val="0"/>
              </a:spcAft>
            </a:pPr>
            <a:r>
              <a:rPr lang="en-GB" sz="1600" dirty="0" err="1">
                <a:ea typeface="Calibri" panose="020F0502020204030204" pitchFamily="34" charset="0"/>
                <a:cs typeface="Times New Roman" panose="02020603050405020304" pitchFamily="18" charset="0"/>
              </a:rPr>
              <a:t>Statiile</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meteorologice</a:t>
            </a:r>
            <a:r>
              <a:rPr lang="en-GB" sz="1600" dirty="0">
                <a:ea typeface="Calibri" panose="020F0502020204030204" pitchFamily="34" charset="0"/>
                <a:cs typeface="Times New Roman" panose="02020603050405020304" pitchFamily="18" charset="0"/>
              </a:rPr>
              <a:t> automate </a:t>
            </a:r>
            <a:r>
              <a:rPr lang="en-GB" sz="1600" dirty="0" err="1">
                <a:ea typeface="Calibri" panose="020F0502020204030204" pitchFamily="34" charset="0"/>
                <a:cs typeface="Times New Roman" panose="02020603050405020304" pitchFamily="18" charset="0"/>
              </a:rPr>
              <a:t>modernizate</a:t>
            </a:r>
            <a:r>
              <a:rPr lang="en-GB" sz="1600" dirty="0">
                <a:ea typeface="Calibri" panose="020F0502020204030204" pitchFamily="34" charset="0"/>
                <a:cs typeface="Times New Roman" panose="02020603050405020304" pitchFamily="18" charset="0"/>
              </a:rPr>
              <a:t> au </a:t>
            </a:r>
            <a:r>
              <a:rPr lang="en-GB" sz="1600" b="1" dirty="0">
                <a:ea typeface="Calibri" panose="020F0502020204030204" pitchFamily="34" charset="0"/>
                <a:cs typeface="Times New Roman" panose="02020603050405020304" pitchFamily="18" charset="0"/>
              </a:rPr>
              <a:t>o </a:t>
            </a:r>
            <a:r>
              <a:rPr lang="en-GB" sz="1600" b="1" dirty="0" err="1">
                <a:ea typeface="Calibri" panose="020F0502020204030204" pitchFamily="34" charset="0"/>
                <a:cs typeface="Times New Roman" panose="02020603050405020304" pitchFamily="18" charset="0"/>
              </a:rPr>
              <a:t>noua</a:t>
            </a:r>
            <a:r>
              <a:rPr lang="en-GB" sz="1600" b="1" dirty="0">
                <a:ea typeface="Calibri" panose="020F0502020204030204" pitchFamily="34" charset="0"/>
                <a:cs typeface="Times New Roman" panose="02020603050405020304" pitchFamily="18" charset="0"/>
              </a:rPr>
              <a:t> </a:t>
            </a:r>
            <a:r>
              <a:rPr lang="en-GB" sz="1600" b="1" dirty="0" err="1">
                <a:ea typeface="Calibri" panose="020F0502020204030204" pitchFamily="34" charset="0"/>
                <a:cs typeface="Times New Roman" panose="02020603050405020304" pitchFamily="18" charset="0"/>
              </a:rPr>
              <a:t>arhitectura</a:t>
            </a:r>
            <a:r>
              <a:rPr lang="en-GB" sz="1600" b="1" dirty="0">
                <a:ea typeface="Calibri" panose="020F0502020204030204" pitchFamily="34" charset="0"/>
                <a:cs typeface="Times New Roman" panose="02020603050405020304" pitchFamily="18" charset="0"/>
              </a:rPr>
              <a:t> de </a:t>
            </a:r>
            <a:r>
              <a:rPr lang="en-GB" sz="1600" b="1" dirty="0" err="1">
                <a:ea typeface="Calibri" panose="020F0502020204030204" pitchFamily="34" charset="0"/>
                <a:cs typeface="Times New Roman" panose="02020603050405020304" pitchFamily="18" charset="0"/>
              </a:rPr>
              <a:t>transmitere</a:t>
            </a:r>
            <a:r>
              <a:rPr lang="en-GB" sz="1600" b="1" dirty="0">
                <a:ea typeface="Calibri" panose="020F0502020204030204" pitchFamily="34" charset="0"/>
                <a:cs typeface="Times New Roman" panose="02020603050405020304" pitchFamily="18" charset="0"/>
              </a:rPr>
              <a:t> a </a:t>
            </a:r>
            <a:r>
              <a:rPr lang="en-GB" sz="1600" b="1" dirty="0" err="1">
                <a:ea typeface="Calibri" panose="020F0502020204030204" pitchFamily="34" charset="0"/>
                <a:cs typeface="Times New Roman" panose="02020603050405020304" pitchFamily="18" charset="0"/>
              </a:rPr>
              <a:t>datelor</a:t>
            </a:r>
            <a:r>
              <a:rPr lang="en-GB" sz="1600" b="1" dirty="0">
                <a:ea typeface="Calibri" panose="020F0502020204030204" pitchFamily="34" charset="0"/>
                <a:cs typeface="Times New Roman" panose="02020603050405020304" pitchFamily="18" charset="0"/>
              </a:rPr>
              <a:t> </a:t>
            </a:r>
            <a:r>
              <a:rPr lang="en-GB" sz="1600" b="1" dirty="0" err="1">
                <a:ea typeface="Calibri" panose="020F0502020204030204" pitchFamily="34" charset="0"/>
                <a:cs typeface="Times New Roman" panose="02020603050405020304" pitchFamily="18" charset="0"/>
              </a:rPr>
              <a:t>meteorologice</a:t>
            </a:r>
            <a:r>
              <a:rPr lang="en-GB" sz="1600" dirty="0">
                <a:ea typeface="Calibri" panose="020F0502020204030204" pitchFamily="34" charset="0"/>
                <a:cs typeface="Times New Roman" panose="02020603050405020304" pitchFamily="18" charset="0"/>
              </a:rPr>
              <a:t>, care  </a:t>
            </a:r>
            <a:r>
              <a:rPr lang="en-GB" sz="1600" dirty="0" err="1">
                <a:ea typeface="Calibri" panose="020F0502020204030204" pitchFamily="34" charset="0"/>
                <a:cs typeface="Times New Roman" panose="02020603050405020304" pitchFamily="18" charset="0"/>
              </a:rPr>
              <a:t>presupune</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transmiterea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datelor</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meteorologice</a:t>
            </a:r>
            <a:r>
              <a:rPr lang="en-GB" sz="1600" dirty="0">
                <a:ea typeface="Calibri" panose="020F0502020204030204" pitchFamily="34" charset="0"/>
                <a:cs typeface="Times New Roman" panose="02020603050405020304" pitchFamily="18" charset="0"/>
              </a:rPr>
              <a:t> direct de la </a:t>
            </a:r>
            <a:r>
              <a:rPr lang="en-GB" sz="1600" dirty="0" err="1">
                <a:ea typeface="Calibri" panose="020F0502020204030204" pitchFamily="34" charset="0"/>
                <a:cs typeface="Times New Roman" panose="02020603050405020304" pitchFamily="18" charset="0"/>
              </a:rPr>
              <a:t>statia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meteorologica</a:t>
            </a:r>
            <a:r>
              <a:rPr lang="en-GB" sz="1600" dirty="0">
                <a:ea typeface="Calibri" panose="020F0502020204030204" pitchFamily="34" charset="0"/>
                <a:cs typeface="Times New Roman" panose="02020603050405020304" pitchFamily="18" charset="0"/>
              </a:rPr>
              <a:t> automata, </a:t>
            </a:r>
            <a:r>
              <a:rPr lang="en-GB" sz="1600" dirty="0" err="1">
                <a:ea typeface="Calibri" panose="020F0502020204030204" pitchFamily="34" charset="0"/>
                <a:cs typeface="Times New Roman" panose="02020603050405020304" pitchFamily="18" charset="0"/>
              </a:rPr>
              <a:t>fara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interventia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unui</a:t>
            </a:r>
            <a:r>
              <a:rPr lang="en-GB" sz="1600" dirty="0">
                <a:ea typeface="Calibri" panose="020F0502020204030204" pitchFamily="34" charset="0"/>
                <a:cs typeface="Times New Roman" panose="02020603050405020304" pitchFamily="18" charset="0"/>
              </a:rPr>
              <a:t> calculator  </a:t>
            </a:r>
            <a:r>
              <a:rPr lang="en-GB" sz="1600" dirty="0" err="1">
                <a:ea typeface="Calibri" panose="020F0502020204030204" pitchFamily="34" charset="0"/>
                <a:cs typeface="Times New Roman" panose="02020603050405020304" pitchFamily="18" charset="0"/>
              </a:rPr>
              <a:t>amplasat</a:t>
            </a:r>
            <a:r>
              <a:rPr lang="en-GB" sz="1600" dirty="0">
                <a:ea typeface="Calibri" panose="020F0502020204030204" pitchFamily="34" charset="0"/>
                <a:cs typeface="Times New Roman" panose="02020603050405020304" pitchFamily="18" charset="0"/>
              </a:rPr>
              <a:t> la </a:t>
            </a:r>
            <a:r>
              <a:rPr lang="en-GB" sz="1600" dirty="0" err="1">
                <a:ea typeface="Calibri" panose="020F0502020204030204" pitchFamily="34" charset="0"/>
                <a:cs typeface="Times New Roman" panose="02020603050405020304" pitchFamily="18" charset="0"/>
              </a:rPr>
              <a:t>statia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meteorologica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inclusiv</a:t>
            </a:r>
            <a:r>
              <a:rPr lang="en-GB" sz="1600" dirty="0">
                <a:ea typeface="Calibri" panose="020F0502020204030204" pitchFamily="34" charset="0"/>
                <a:cs typeface="Times New Roman" panose="02020603050405020304" pitchFamily="18" charset="0"/>
              </a:rPr>
              <a:t> a </a:t>
            </a:r>
            <a:r>
              <a:rPr lang="en-GB" sz="1600" dirty="0" err="1">
                <a:ea typeface="Calibri" panose="020F0502020204030204" pitchFamily="34" charset="0"/>
                <a:cs typeface="Times New Roman" panose="02020603050405020304" pitchFamily="18" charset="0"/>
              </a:rPr>
              <a:t>mesajelor</a:t>
            </a:r>
            <a:r>
              <a:rPr lang="en-GB" sz="1600" dirty="0">
                <a:ea typeface="Calibri" panose="020F0502020204030204" pitchFamily="34" charset="0"/>
                <a:cs typeface="Times New Roman" panose="02020603050405020304" pitchFamily="18" charset="0"/>
              </a:rPr>
              <a:t> de </a:t>
            </a:r>
            <a:r>
              <a:rPr lang="en-GB" sz="1600" dirty="0" err="1">
                <a:ea typeface="Calibri" panose="020F0502020204030204" pitchFamily="34" charset="0"/>
                <a:cs typeface="Times New Roman" panose="02020603050405020304" pitchFamily="18" charset="0"/>
              </a:rPr>
              <a:t>alertare</a:t>
            </a:r>
            <a:r>
              <a:rPr lang="en-GB" sz="1600" dirty="0">
                <a:ea typeface="Calibri" panose="020F0502020204030204" pitchFamily="34" charset="0"/>
                <a:cs typeface="Times New Roman" panose="02020603050405020304" pitchFamily="18" charset="0"/>
              </a:rPr>
              <a:t> pe </a:t>
            </a:r>
            <a:r>
              <a:rPr lang="en-GB" sz="1600" dirty="0" err="1">
                <a:ea typeface="Calibri" panose="020F0502020204030204" pitchFamily="34" charset="0"/>
                <a:cs typeface="Times New Roman" panose="02020603050405020304" pitchFamily="18" charset="0"/>
              </a:rPr>
              <a:t>praguri</a:t>
            </a:r>
            <a:r>
              <a:rPr lang="en-GB" sz="1600" dirty="0">
                <a:ea typeface="Calibri" panose="020F0502020204030204" pitchFamily="34" charset="0"/>
                <a:cs typeface="Times New Roman" panose="02020603050405020304" pitchFamily="18" charset="0"/>
              </a:rPr>
              <a:t> pentru 5 </a:t>
            </a:r>
            <a:r>
              <a:rPr lang="en-GB" sz="1600" dirty="0" err="1">
                <a:ea typeface="Calibri" panose="020F0502020204030204" pitchFamily="34" charset="0"/>
                <a:cs typeface="Times New Roman" panose="02020603050405020304" pitchFamily="18" charset="0"/>
              </a:rPr>
              <a:t>parametri</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meteorologici</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ceea</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ce</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imbunatateste</a:t>
            </a:r>
            <a:r>
              <a:rPr lang="en-GB" sz="1600" dirty="0">
                <a:ea typeface="Calibri" panose="020F0502020204030204" pitchFamily="34" charset="0"/>
                <a:cs typeface="Times New Roman" panose="02020603050405020304" pitchFamily="18" charset="0"/>
              </a:rPr>
              <a:t> </a:t>
            </a:r>
            <a:r>
              <a:rPr lang="en-GB" sz="1600" dirty="0" err="1">
                <a:ea typeface="Calibri" panose="020F0502020204030204" pitchFamily="34" charset="0"/>
                <a:cs typeface="Times New Roman" panose="02020603050405020304" pitchFamily="18" charset="0"/>
              </a:rPr>
              <a:t>timpul</a:t>
            </a:r>
            <a:r>
              <a:rPr lang="en-GB" sz="1600" dirty="0">
                <a:ea typeface="Calibri" panose="020F0502020204030204" pitchFamily="34" charset="0"/>
                <a:cs typeface="Times New Roman" panose="02020603050405020304" pitchFamily="18" charset="0"/>
              </a:rPr>
              <a:t> de </a:t>
            </a:r>
            <a:r>
              <a:rPr lang="en-GB" sz="1600" dirty="0" err="1">
                <a:ea typeface="Calibri" panose="020F0502020204030204" pitchFamily="34" charset="0"/>
                <a:cs typeface="Times New Roman" panose="02020603050405020304" pitchFamily="18" charset="0"/>
              </a:rPr>
              <a:t>raspuns</a:t>
            </a:r>
            <a:r>
              <a:rPr lang="en-GB" sz="1600" dirty="0">
                <a:ea typeface="Calibri" panose="020F0502020204030204" pitchFamily="34" charset="0"/>
                <a:cs typeface="Times New Roman" panose="02020603050405020304" pitchFamily="18" charset="0"/>
              </a:rPr>
              <a:t> al </a:t>
            </a:r>
            <a:r>
              <a:rPr lang="en-GB" sz="1600" dirty="0" err="1">
                <a:ea typeface="Calibri" panose="020F0502020204030204" pitchFamily="34" charset="0"/>
                <a:cs typeface="Times New Roman" panose="02020603050405020304" pitchFamily="18" charset="0"/>
              </a:rPr>
              <a:t>sistemului</a:t>
            </a:r>
            <a:r>
              <a:rPr lang="en-GB" sz="1600" dirty="0">
                <a:ea typeface="Calibri" panose="020F0502020204030204" pitchFamily="34" charset="0"/>
                <a:cs typeface="Times New Roman" panose="02020603050405020304" pitchFamily="18" charset="0"/>
              </a:rPr>
              <a:t>.</a:t>
            </a:r>
            <a:endParaRPr lang="en-US" sz="1600"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E1738E-4578-427C-97EE-30A0C2197174}"/>
              </a:ext>
            </a:extLst>
          </p:cNvPr>
          <p:cNvSpPr txBox="1"/>
          <p:nvPr/>
        </p:nvSpPr>
        <p:spPr>
          <a:xfrm>
            <a:off x="888618" y="1319018"/>
            <a:ext cx="3962400" cy="646331"/>
          </a:xfrm>
          <a:prstGeom prst="rect">
            <a:avLst/>
          </a:prstGeom>
          <a:noFill/>
          <a:ln>
            <a:solidFill>
              <a:srgbClr val="000000"/>
            </a:solidFill>
          </a:ln>
        </p:spPr>
        <p:txBody>
          <a:bodyPr wrap="square" rtlCol="0">
            <a:spAutoFit/>
          </a:bodyPr>
          <a:lstStyle/>
          <a:p>
            <a:pPr algn="ctr"/>
            <a:r>
              <a:rPr lang="en-US" dirty="0"/>
              <a:t>31 </a:t>
            </a:r>
            <a:r>
              <a:rPr lang="en-US" dirty="0" err="1"/>
              <a:t>statii</a:t>
            </a:r>
            <a:r>
              <a:rPr lang="en-US" dirty="0"/>
              <a:t> </a:t>
            </a:r>
            <a:r>
              <a:rPr lang="en-US" dirty="0" err="1"/>
              <a:t>meteorologice</a:t>
            </a:r>
            <a:r>
              <a:rPr lang="en-US" dirty="0"/>
              <a:t> automate – POS </a:t>
            </a:r>
            <a:r>
              <a:rPr lang="en-US" dirty="0" err="1"/>
              <a:t>Mediu</a:t>
            </a:r>
            <a:r>
              <a:rPr lang="en-US" dirty="0"/>
              <a:t> 2007-2013</a:t>
            </a:r>
          </a:p>
        </p:txBody>
      </p:sp>
    </p:spTree>
    <p:extLst>
      <p:ext uri="{BB962C8B-B14F-4D97-AF65-F5344CB8AC3E}">
        <p14:creationId xmlns:p14="http://schemas.microsoft.com/office/powerpoint/2010/main" val="391246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3209761596"/>
              </p:ext>
            </p:extLst>
          </p:nvPr>
        </p:nvGraphicFramePr>
        <p:xfrm>
          <a:off x="3001454" y="137457"/>
          <a:ext cx="1190625" cy="1190625"/>
        </p:xfrm>
        <a:graphic>
          <a:graphicData uri="http://schemas.openxmlformats.org/presentationml/2006/ole">
            <mc:AlternateContent xmlns:mc="http://schemas.openxmlformats.org/markup-compatibility/2006">
              <mc:Choice xmlns:v="urn:schemas-microsoft-com:vml" Requires="v">
                <p:oleObj spid="_x0000_s18732"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454" y="137457"/>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0596" y="312275"/>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748018754"/>
              </p:ext>
            </p:extLst>
          </p:nvPr>
        </p:nvGraphicFramePr>
        <p:xfrm>
          <a:off x="7404817" y="137257"/>
          <a:ext cx="1209675" cy="1209675"/>
        </p:xfrm>
        <a:graphic>
          <a:graphicData uri="http://schemas.openxmlformats.org/presentationml/2006/ole">
            <mc:AlternateContent xmlns:mc="http://schemas.openxmlformats.org/markup-compatibility/2006">
              <mc:Choice xmlns:v="urn:schemas-microsoft-com:vml" Requires="v">
                <p:oleObj spid="_x0000_s18733"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4817" y="137257"/>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191617" y="6235501"/>
            <a:ext cx="513715" cy="493395"/>
          </a:xfrm>
          <a:prstGeom prst="rect">
            <a:avLst/>
          </a:prstGeom>
        </p:spPr>
      </p:pic>
      <p:sp>
        <p:nvSpPr>
          <p:cNvPr id="17579" name="Rectangle 17578">
            <a:extLst>
              <a:ext uri="{FF2B5EF4-FFF2-40B4-BE49-F238E27FC236}">
                <a16:creationId xmlns:a16="http://schemas.microsoft.com/office/drawing/2014/main" id="{9BC32D17-4995-42F4-B29F-51F94E7304A7}"/>
              </a:ext>
            </a:extLst>
          </p:cNvPr>
          <p:cNvSpPr/>
          <p:nvPr/>
        </p:nvSpPr>
        <p:spPr>
          <a:xfrm>
            <a:off x="1193603" y="1268735"/>
            <a:ext cx="9804794" cy="461665"/>
          </a:xfrm>
          <a:prstGeom prst="rect">
            <a:avLst/>
          </a:prstGeom>
          <a:ln>
            <a:solidFill>
              <a:srgbClr val="000000"/>
            </a:solidFill>
          </a:ln>
        </p:spPr>
        <p:txBody>
          <a:bodyPr wrap="square">
            <a:spAutoFit/>
          </a:bodyPr>
          <a:lstStyle/>
          <a:p>
            <a:pPr algn="ctr"/>
            <a:r>
              <a:rPr lang="en-US" sz="1200" b="1" dirty="0">
                <a:solidFill>
                  <a:srgbClr val="000000"/>
                </a:solidFill>
                <a:ea typeface="Times New Roman" panose="02020603050405020304" pitchFamily="18" charset="0"/>
              </a:rPr>
              <a:t>2.Modernizarea </a:t>
            </a:r>
            <a:r>
              <a:rPr lang="en-US" sz="1200" b="1" dirty="0" err="1">
                <a:solidFill>
                  <a:srgbClr val="000000"/>
                </a:solidFill>
                <a:ea typeface="Times New Roman" panose="02020603050405020304" pitchFamily="18" charset="0"/>
              </a:rPr>
              <a:t>rețelei</a:t>
            </a:r>
            <a:r>
              <a:rPr lang="en-US" sz="1200" b="1" dirty="0">
                <a:solidFill>
                  <a:srgbClr val="000000"/>
                </a:solidFill>
                <a:ea typeface="Times New Roman" panose="02020603050405020304" pitchFamily="18" charset="0"/>
              </a:rPr>
              <a:t> de monitoring </a:t>
            </a:r>
            <a:r>
              <a:rPr lang="en-US" sz="1200" b="1" dirty="0" err="1">
                <a:solidFill>
                  <a:srgbClr val="000000"/>
                </a:solidFill>
                <a:ea typeface="Times New Roman" panose="02020603050405020304" pitchFamily="18" charset="0"/>
              </a:rPr>
              <a:t>agrometeorologic</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prin</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achiziționarea</a:t>
            </a:r>
            <a:r>
              <a:rPr lang="en-US" sz="1200" b="1" dirty="0">
                <a:solidFill>
                  <a:srgbClr val="000000"/>
                </a:solidFill>
                <a:ea typeface="Times New Roman" panose="02020603050405020304" pitchFamily="18" charset="0"/>
              </a:rPr>
              <a:t> a 25 de </a:t>
            </a:r>
            <a:r>
              <a:rPr lang="en-US" sz="1200" b="1" dirty="0" err="1">
                <a:solidFill>
                  <a:srgbClr val="000000"/>
                </a:solidFill>
                <a:ea typeface="Times New Roman" panose="02020603050405020304" pitchFamily="18" charset="0"/>
              </a:rPr>
              <a:t>sisteme</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portabile</a:t>
            </a:r>
            <a:r>
              <a:rPr lang="en-US" sz="1200" b="1" dirty="0">
                <a:solidFill>
                  <a:srgbClr val="000000"/>
                </a:solidFill>
                <a:ea typeface="Times New Roman" panose="02020603050405020304" pitchFamily="18" charset="0"/>
              </a:rPr>
              <a:t> de </a:t>
            </a:r>
            <a:r>
              <a:rPr lang="en-US" sz="1200" b="1" dirty="0" err="1">
                <a:solidFill>
                  <a:srgbClr val="000000"/>
                </a:solidFill>
                <a:ea typeface="Times New Roman" panose="02020603050405020304" pitchFamily="18" charset="0"/>
              </a:rPr>
              <a:t>măsurare</a:t>
            </a:r>
            <a:r>
              <a:rPr lang="en-US" sz="1200" b="1" dirty="0">
                <a:solidFill>
                  <a:srgbClr val="000000"/>
                </a:solidFill>
                <a:ea typeface="Times New Roman" panose="02020603050405020304" pitchFamily="18" charset="0"/>
              </a:rPr>
              <a:t> a </a:t>
            </a:r>
            <a:r>
              <a:rPr lang="en-US" sz="1200" b="1" dirty="0" err="1">
                <a:solidFill>
                  <a:srgbClr val="000000"/>
                </a:solidFill>
                <a:ea typeface="Times New Roman" panose="02020603050405020304" pitchFamily="18" charset="0"/>
              </a:rPr>
              <a:t>umidității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solului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și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realizarea</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unei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aplicații</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dedicată</a:t>
            </a:r>
            <a:r>
              <a:rPr lang="en-US" sz="1200" b="1" dirty="0">
                <a:solidFill>
                  <a:srgbClr val="000000"/>
                </a:solidFill>
                <a:ea typeface="Times New Roman" panose="02020603050405020304" pitchFamily="18" charset="0"/>
              </a:rPr>
              <a:t> de </a:t>
            </a:r>
            <a:r>
              <a:rPr lang="en-US" sz="1200" b="1" dirty="0" err="1">
                <a:solidFill>
                  <a:srgbClr val="000000"/>
                </a:solidFill>
                <a:ea typeface="Times New Roman" panose="02020603050405020304" pitchFamily="18" charset="0"/>
              </a:rPr>
              <a:t>transmitere</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în</a:t>
            </a:r>
            <a:r>
              <a:rPr lang="en-US" sz="1200" b="1" dirty="0">
                <a:solidFill>
                  <a:srgbClr val="000000"/>
                </a:solidFill>
                <a:ea typeface="Times New Roman" panose="02020603050405020304" pitchFamily="18" charset="0"/>
              </a:rPr>
              <a:t> flux real a </a:t>
            </a:r>
            <a:r>
              <a:rPr lang="en-US" sz="1200" b="1" dirty="0" err="1">
                <a:solidFill>
                  <a:srgbClr val="000000"/>
                </a:solidFill>
                <a:ea typeface="Times New Roman" panose="02020603050405020304" pitchFamily="18" charset="0"/>
              </a:rPr>
              <a:t>datelor</a:t>
            </a:r>
            <a:r>
              <a:rPr lang="en-US" sz="1200" b="1" dirty="0">
                <a:solidFill>
                  <a:srgbClr val="000000"/>
                </a:solidFill>
                <a:ea typeface="Times New Roman" panose="02020603050405020304" pitchFamily="18" charset="0"/>
              </a:rPr>
              <a:t> </a:t>
            </a:r>
            <a:r>
              <a:rPr lang="en-US" sz="1200" b="1" dirty="0" err="1">
                <a:solidFill>
                  <a:srgbClr val="000000"/>
                </a:solidFill>
                <a:ea typeface="Times New Roman" panose="02020603050405020304" pitchFamily="18" charset="0"/>
              </a:rPr>
              <a:t>agro</a:t>
            </a:r>
            <a:r>
              <a:rPr lang="en-US" sz="1200" b="1" dirty="0">
                <a:solidFill>
                  <a:srgbClr val="000000"/>
                </a:solidFill>
                <a:ea typeface="Times New Roman" panose="02020603050405020304" pitchFamily="18" charset="0"/>
              </a:rPr>
              <a:t> din </a:t>
            </a:r>
            <a:r>
              <a:rPr lang="en-US" sz="1200" b="1" dirty="0" err="1">
                <a:solidFill>
                  <a:srgbClr val="000000"/>
                </a:solidFill>
                <a:ea typeface="Times New Roman" panose="02020603050405020304" pitchFamily="18" charset="0"/>
              </a:rPr>
              <a:t>rețeaua</a:t>
            </a:r>
            <a:r>
              <a:rPr lang="en-US" sz="1200" b="1" dirty="0">
                <a:solidFill>
                  <a:srgbClr val="000000"/>
                </a:solidFill>
                <a:ea typeface="Times New Roman" panose="02020603050405020304" pitchFamily="18" charset="0"/>
              </a:rPr>
              <a:t> de </a:t>
            </a:r>
            <a:r>
              <a:rPr lang="en-US" sz="1200" b="1" dirty="0" err="1">
                <a:solidFill>
                  <a:srgbClr val="000000"/>
                </a:solidFill>
                <a:ea typeface="Times New Roman" panose="02020603050405020304" pitchFamily="18" charset="0"/>
              </a:rPr>
              <a:t>specialitate</a:t>
            </a:r>
            <a:r>
              <a:rPr lang="en-US" sz="1200" b="1" dirty="0">
                <a:solidFill>
                  <a:srgbClr val="000000"/>
                </a:solidFill>
                <a:ea typeface="Times New Roman" panose="02020603050405020304" pitchFamily="18" charset="0"/>
              </a:rPr>
              <a:t> la </a:t>
            </a:r>
            <a:r>
              <a:rPr lang="en-US" sz="1200" b="1" dirty="0" err="1">
                <a:solidFill>
                  <a:srgbClr val="000000"/>
                </a:solidFill>
                <a:ea typeface="Times New Roman" panose="02020603050405020304" pitchFamily="18" charset="0"/>
              </a:rPr>
              <a:t>nivel</a:t>
            </a:r>
            <a:r>
              <a:rPr lang="en-US" sz="1200" b="1" dirty="0">
                <a:solidFill>
                  <a:srgbClr val="000000"/>
                </a:solidFill>
                <a:ea typeface="Times New Roman" panose="02020603050405020304" pitchFamily="18" charset="0"/>
              </a:rPr>
              <a:t> regional </a:t>
            </a:r>
            <a:r>
              <a:rPr lang="en-US" sz="1200" b="1" dirty="0" err="1">
                <a:solidFill>
                  <a:srgbClr val="000000"/>
                </a:solidFill>
                <a:ea typeface="Times New Roman" panose="02020603050405020304" pitchFamily="18" charset="0"/>
              </a:rPr>
              <a:t>și</a:t>
            </a:r>
            <a:r>
              <a:rPr lang="en-US" sz="1200" b="1" dirty="0">
                <a:solidFill>
                  <a:srgbClr val="000000"/>
                </a:solidFill>
                <a:ea typeface="Times New Roman" panose="02020603050405020304" pitchFamily="18" charset="0"/>
              </a:rPr>
              <a:t> local</a:t>
            </a:r>
            <a:endParaRPr lang="en-US" sz="1200" dirty="0"/>
          </a:p>
        </p:txBody>
      </p:sp>
      <p:pic>
        <p:nvPicPr>
          <p:cNvPr id="18639" name="Picture 207" descr="Senzori_umid_sol_25">
            <a:extLst>
              <a:ext uri="{FF2B5EF4-FFF2-40B4-BE49-F238E27FC236}">
                <a16:creationId xmlns:a16="http://schemas.microsoft.com/office/drawing/2014/main" id="{2B2772EA-F4B8-48FB-8501-9D7F66C76A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2856" y="1760580"/>
            <a:ext cx="3476819" cy="24616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7580" name="Table 17579">
            <a:extLst>
              <a:ext uri="{FF2B5EF4-FFF2-40B4-BE49-F238E27FC236}">
                <a16:creationId xmlns:a16="http://schemas.microsoft.com/office/drawing/2014/main" id="{3233A5DD-600B-44A8-8781-26A3FE1E25F1}"/>
              </a:ext>
            </a:extLst>
          </p:cNvPr>
          <p:cNvGraphicFramePr>
            <a:graphicFrameLocks noGrp="1"/>
          </p:cNvGraphicFramePr>
          <p:nvPr>
            <p:extLst>
              <p:ext uri="{D42A27DB-BD31-4B8C-83A1-F6EECF244321}">
                <p14:modId xmlns:p14="http://schemas.microsoft.com/office/powerpoint/2010/main" val="1307700686"/>
              </p:ext>
            </p:extLst>
          </p:nvPr>
        </p:nvGraphicFramePr>
        <p:xfrm>
          <a:off x="5006827" y="1847654"/>
          <a:ext cx="5818910" cy="2242503"/>
        </p:xfrm>
        <a:graphic>
          <a:graphicData uri="http://schemas.openxmlformats.org/drawingml/2006/table">
            <a:tbl>
              <a:tblPr firstRow="1" firstCol="1" bandRow="1">
                <a:tableStyleId>{5C22544A-7EE6-4342-B048-85BDC9FD1C3A}</a:tableStyleId>
              </a:tblPr>
              <a:tblGrid>
                <a:gridCol w="942109">
                  <a:extLst>
                    <a:ext uri="{9D8B030D-6E8A-4147-A177-3AD203B41FA5}">
                      <a16:colId xmlns:a16="http://schemas.microsoft.com/office/drawing/2014/main" val="888657174"/>
                    </a:ext>
                  </a:extLst>
                </a:gridCol>
                <a:gridCol w="2726050">
                  <a:extLst>
                    <a:ext uri="{9D8B030D-6E8A-4147-A177-3AD203B41FA5}">
                      <a16:colId xmlns:a16="http://schemas.microsoft.com/office/drawing/2014/main" val="1503111336"/>
                    </a:ext>
                  </a:extLst>
                </a:gridCol>
                <a:gridCol w="2150751">
                  <a:extLst>
                    <a:ext uri="{9D8B030D-6E8A-4147-A177-3AD203B41FA5}">
                      <a16:colId xmlns:a16="http://schemas.microsoft.com/office/drawing/2014/main" val="225038175"/>
                    </a:ext>
                  </a:extLst>
                </a:gridCol>
              </a:tblGrid>
              <a:tr h="0">
                <a:tc>
                  <a:txBody>
                    <a:bodyPr/>
                    <a:lstStyle/>
                    <a:p>
                      <a:pPr marL="457200" algn="ctr">
                        <a:lnSpc>
                          <a:spcPct val="107000"/>
                        </a:lnSpc>
                        <a:spcAft>
                          <a:spcPts val="0"/>
                        </a:spcAft>
                      </a:pPr>
                      <a:r>
                        <a:rPr lang="en-US" sz="1100" dirty="0">
                          <a:solidFill>
                            <a:schemeClr val="tx1"/>
                          </a:solidFill>
                          <a:effectLst/>
                        </a:rPr>
                        <a:t>Nr.</a:t>
                      </a:r>
                    </a:p>
                    <a:p>
                      <a:pPr marL="457200" algn="ctr">
                        <a:lnSpc>
                          <a:spcPct val="107000"/>
                        </a:lnSpc>
                        <a:spcAft>
                          <a:spcPts val="0"/>
                        </a:spcAft>
                      </a:pPr>
                      <a:r>
                        <a:rPr lang="en-US" sz="1100" dirty="0" err="1">
                          <a:solidFill>
                            <a:schemeClr val="tx1"/>
                          </a:solidFill>
                          <a:effectLst/>
                        </a:rPr>
                        <a:t>crt</a:t>
                      </a:r>
                      <a:r>
                        <a:rPr lang="en-US" sz="1100" dirty="0">
                          <a:solidFill>
                            <a:schemeClr val="tx1"/>
                          </a:solidFill>
                          <a:effectLst/>
                        </a:rPr>
                        <a: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err="1">
                          <a:solidFill>
                            <a:schemeClr val="tx1"/>
                          </a:solidFill>
                          <a:effectLst/>
                        </a:rPr>
                        <a:t>Centrul</a:t>
                      </a:r>
                      <a:r>
                        <a:rPr lang="en-US" sz="1100" dirty="0">
                          <a:solidFill>
                            <a:schemeClr val="tx1"/>
                          </a:solidFill>
                          <a:effectLst/>
                        </a:rPr>
                        <a:t> </a:t>
                      </a:r>
                      <a:r>
                        <a:rPr lang="en-US" sz="1100" dirty="0" err="1">
                          <a:solidFill>
                            <a:schemeClr val="tx1"/>
                          </a:solidFill>
                          <a:effectLst/>
                        </a:rPr>
                        <a:t>Meteorologic</a:t>
                      </a:r>
                      <a:r>
                        <a:rPr lang="en-US" sz="1100" dirty="0">
                          <a:solidFill>
                            <a:schemeClr val="tx1"/>
                          </a:solidFill>
                          <a:effectLst/>
                        </a:rPr>
                        <a:t> Regional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err="1">
                          <a:solidFill>
                            <a:schemeClr val="tx1"/>
                          </a:solidFill>
                          <a:effectLst/>
                        </a:rPr>
                        <a:t>Numărul</a:t>
                      </a:r>
                      <a:r>
                        <a:rPr lang="en-US" sz="1100" dirty="0">
                          <a:solidFill>
                            <a:schemeClr val="tx1"/>
                          </a:solidFill>
                          <a:effectLst/>
                        </a:rPr>
                        <a:t> de </a:t>
                      </a:r>
                      <a:r>
                        <a:rPr lang="en-US" sz="1100" dirty="0" err="1">
                          <a:solidFill>
                            <a:schemeClr val="tx1"/>
                          </a:solidFill>
                          <a:effectLst/>
                        </a:rPr>
                        <a:t>sisteme</a:t>
                      </a:r>
                      <a:r>
                        <a:rPr lang="en-US" sz="1100" dirty="0">
                          <a:solidFill>
                            <a:schemeClr val="tx1"/>
                          </a:solidFill>
                          <a:effectLst/>
                        </a:rPr>
                        <a:t> </a:t>
                      </a:r>
                      <a:r>
                        <a:rPr lang="en-US" sz="1100" dirty="0" err="1">
                          <a:solidFill>
                            <a:schemeClr val="tx1"/>
                          </a:solidFill>
                          <a:effectLst/>
                        </a:rPr>
                        <a:t>portabile</a:t>
                      </a:r>
                      <a:r>
                        <a:rPr lang="en-US" sz="1100" dirty="0">
                          <a:solidFill>
                            <a:schemeClr val="tx1"/>
                          </a:solidFill>
                          <a:effectLst/>
                        </a:rPr>
                        <a:t> de </a:t>
                      </a:r>
                      <a:r>
                        <a:rPr lang="en-US" sz="1100" dirty="0" err="1">
                          <a:solidFill>
                            <a:schemeClr val="tx1"/>
                          </a:solidFill>
                          <a:effectLst/>
                        </a:rPr>
                        <a:t>măsurare</a:t>
                      </a:r>
                      <a:r>
                        <a:rPr lang="en-US" sz="1100" dirty="0">
                          <a:solidFill>
                            <a:schemeClr val="tx1"/>
                          </a:solidFill>
                          <a:effectLst/>
                        </a:rPr>
                        <a:t> a </a:t>
                      </a:r>
                      <a:r>
                        <a:rPr lang="en-US" sz="1100" dirty="0" err="1">
                          <a:solidFill>
                            <a:schemeClr val="tx1"/>
                          </a:solidFill>
                          <a:effectLst/>
                        </a:rPr>
                        <a:t>umidității</a:t>
                      </a:r>
                      <a:r>
                        <a:rPr lang="en-US" sz="1100" dirty="0">
                          <a:solidFill>
                            <a:schemeClr val="tx1"/>
                          </a:solidFill>
                          <a:effectLst/>
                        </a:rPr>
                        <a:t> </a:t>
                      </a:r>
                      <a:r>
                        <a:rPr lang="en-US" sz="1100" dirty="0" err="1">
                          <a:solidFill>
                            <a:schemeClr val="tx1"/>
                          </a:solidFill>
                          <a:effectLst/>
                        </a:rPr>
                        <a:t>solului</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3742733"/>
                  </a:ext>
                </a:extLst>
              </a:tr>
              <a:tr h="0">
                <a:tc>
                  <a:txBody>
                    <a:bodyPr/>
                    <a:lstStyle/>
                    <a:p>
                      <a:pPr marL="457200" algn="ctr">
                        <a:lnSpc>
                          <a:spcPct val="107000"/>
                        </a:lnSpc>
                        <a:spcAft>
                          <a:spcPts val="0"/>
                        </a:spcAft>
                      </a:pPr>
                      <a:r>
                        <a:rPr lang="en-US" sz="1100">
                          <a:solidFill>
                            <a:schemeClr val="tx1"/>
                          </a:solidFill>
                          <a:effectLst/>
                        </a:rPr>
                        <a:t>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Muntenia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4</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6844394"/>
                  </a:ext>
                </a:extLst>
              </a:tr>
              <a:tr h="0">
                <a:tc>
                  <a:txBody>
                    <a:bodyPr/>
                    <a:lstStyle/>
                    <a:p>
                      <a:pPr marL="457200" algn="ctr">
                        <a:lnSpc>
                          <a:spcPct val="107000"/>
                        </a:lnSpc>
                        <a:spcAft>
                          <a:spcPts val="0"/>
                        </a:spcAft>
                      </a:pPr>
                      <a:r>
                        <a:rPr lang="en-US" sz="1100">
                          <a:solidFill>
                            <a:schemeClr val="tx1"/>
                          </a:solidFill>
                          <a:effectLst/>
                        </a:rPr>
                        <a:t>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Banat-Crisana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7822888"/>
                  </a:ext>
                </a:extLst>
              </a:tr>
              <a:tr h="0">
                <a:tc>
                  <a:txBody>
                    <a:bodyPr/>
                    <a:lstStyle/>
                    <a:p>
                      <a:pPr marL="457200" algn="ctr">
                        <a:lnSpc>
                          <a:spcPct val="107000"/>
                        </a:lnSpc>
                        <a:spcAft>
                          <a:spcPts val="0"/>
                        </a:spcAft>
                      </a:pPr>
                      <a:r>
                        <a:rPr lang="en-US" sz="1100">
                          <a:solidFill>
                            <a:schemeClr val="tx1"/>
                          </a:solidFill>
                          <a:effectLst/>
                        </a:rPr>
                        <a:t>3</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Moldova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6263099"/>
                  </a:ext>
                </a:extLst>
              </a:tr>
              <a:tr h="0">
                <a:tc>
                  <a:txBody>
                    <a:bodyPr/>
                    <a:lstStyle/>
                    <a:p>
                      <a:pPr marL="457200" algn="ctr">
                        <a:lnSpc>
                          <a:spcPct val="107000"/>
                        </a:lnSpc>
                        <a:spcAft>
                          <a:spcPts val="0"/>
                        </a:spcAft>
                      </a:pPr>
                      <a:r>
                        <a:rPr lang="en-US" sz="1100">
                          <a:solidFill>
                            <a:schemeClr val="tx1"/>
                          </a:solidFill>
                          <a:effectLst/>
                        </a:rPr>
                        <a:t>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Oltenia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5267854"/>
                  </a:ext>
                </a:extLst>
              </a:tr>
              <a:tr h="0">
                <a:tc>
                  <a:txBody>
                    <a:bodyPr/>
                    <a:lstStyle/>
                    <a:p>
                      <a:pPr marL="457200" algn="ctr">
                        <a:lnSpc>
                          <a:spcPct val="107000"/>
                        </a:lnSpc>
                        <a:spcAft>
                          <a:spcPts val="0"/>
                        </a:spcAft>
                      </a:pPr>
                      <a:r>
                        <a:rPr lang="en-US" sz="1100">
                          <a:solidFill>
                            <a:schemeClr val="tx1"/>
                          </a:solidFill>
                          <a:effectLst/>
                        </a:rPr>
                        <a:t>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Transilvania Sud</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7836494"/>
                  </a:ext>
                </a:extLst>
              </a:tr>
              <a:tr h="0">
                <a:tc>
                  <a:txBody>
                    <a:bodyPr/>
                    <a:lstStyle/>
                    <a:p>
                      <a:pPr marL="457200" algn="ctr">
                        <a:lnSpc>
                          <a:spcPct val="107000"/>
                        </a:lnSpc>
                        <a:spcAft>
                          <a:spcPts val="0"/>
                        </a:spcAft>
                      </a:pPr>
                      <a:r>
                        <a:rPr lang="en-US" sz="1100">
                          <a:solidFill>
                            <a:schemeClr val="tx1"/>
                          </a:solidFill>
                          <a:effectLst/>
                        </a:rPr>
                        <a:t>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Transilvania Nord</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6639800"/>
                  </a:ext>
                </a:extLst>
              </a:tr>
              <a:tr h="0">
                <a:tc>
                  <a:txBody>
                    <a:bodyPr/>
                    <a:lstStyle/>
                    <a:p>
                      <a:pPr marL="457200" algn="ctr">
                        <a:lnSpc>
                          <a:spcPct val="107000"/>
                        </a:lnSpc>
                        <a:spcAft>
                          <a:spcPts val="0"/>
                        </a:spcAft>
                      </a:pPr>
                      <a:r>
                        <a:rPr lang="en-US" sz="1100">
                          <a:solidFill>
                            <a:schemeClr val="tx1"/>
                          </a:solidFill>
                          <a:effectLst/>
                        </a:rPr>
                        <a:t>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CMR Dobrogea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3</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0796773"/>
                  </a:ext>
                </a:extLst>
              </a:tr>
              <a:tr h="0">
                <a:tc>
                  <a:txBody>
                    <a:bodyPr/>
                    <a:lstStyle/>
                    <a:p>
                      <a:pPr marL="457200" algn="ctr">
                        <a:lnSpc>
                          <a:spcPct val="107000"/>
                        </a:lnSpc>
                        <a:spcAft>
                          <a:spcPts val="0"/>
                        </a:spcAft>
                      </a:pPr>
                      <a:r>
                        <a:rPr lang="en-US" sz="1100">
                          <a:solidFill>
                            <a:schemeClr val="tx1"/>
                          </a:solidFill>
                          <a:effectLst/>
                        </a:rPr>
                        <a:t>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Laboratorul de Agrometeorologie -București</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1</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4847623"/>
                  </a:ext>
                </a:extLst>
              </a:tr>
              <a:tr h="0">
                <a:tc>
                  <a:txBody>
                    <a:bodyPr/>
                    <a:lstStyle/>
                    <a:p>
                      <a:pPr marL="457200" algn="ctr">
                        <a:lnSpc>
                          <a:spcPct val="107000"/>
                        </a:lnSpc>
                        <a:spcAft>
                          <a:spcPts val="0"/>
                        </a:spcAft>
                      </a:pPr>
                      <a:r>
                        <a:rPr lang="en-US" sz="11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a:solidFill>
                            <a:schemeClr val="tx1"/>
                          </a:solidFill>
                          <a:effectLst/>
                        </a:rPr>
                        <a:t>TOTAL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07000"/>
                        </a:lnSpc>
                        <a:spcAft>
                          <a:spcPts val="0"/>
                        </a:spcAft>
                      </a:pPr>
                      <a:r>
                        <a:rPr lang="en-US" sz="1100" dirty="0">
                          <a:solidFill>
                            <a:schemeClr val="tx1"/>
                          </a:solidFill>
                          <a:effectLst/>
                        </a:rPr>
                        <a:t>25</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9758334"/>
                  </a:ext>
                </a:extLst>
              </a:tr>
            </a:tbl>
          </a:graphicData>
        </a:graphic>
      </p:graphicFrame>
      <p:pic>
        <p:nvPicPr>
          <p:cNvPr id="3" name="Picture 2">
            <a:extLst>
              <a:ext uri="{FF2B5EF4-FFF2-40B4-BE49-F238E27FC236}">
                <a16:creationId xmlns:a16="http://schemas.microsoft.com/office/drawing/2014/main" id="{96627514-D0A2-435B-80C5-EB8FC0B74D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9717" y="4631228"/>
            <a:ext cx="1594175" cy="2125566"/>
          </a:xfrm>
          <a:prstGeom prst="rect">
            <a:avLst/>
          </a:prstGeom>
        </p:spPr>
      </p:pic>
      <p:pic>
        <p:nvPicPr>
          <p:cNvPr id="13" name="Picture 12" descr="5">
            <a:extLst>
              <a:ext uri="{FF2B5EF4-FFF2-40B4-BE49-F238E27FC236}">
                <a16:creationId xmlns:a16="http://schemas.microsoft.com/office/drawing/2014/main" id="{6EF2E91C-ED3A-4AE8-A56F-6966B26C0C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6631" y="4207411"/>
            <a:ext cx="2496599" cy="15662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4">
            <a:extLst>
              <a:ext uri="{FF2B5EF4-FFF2-40B4-BE49-F238E27FC236}">
                <a16:creationId xmlns:a16="http://schemas.microsoft.com/office/drawing/2014/main" id="{346CAF92-E97C-4207-AF60-B43FEB1ED5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2909" y="4446562"/>
            <a:ext cx="2399685" cy="15036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6">
            <a:extLst>
              <a:ext uri="{FF2B5EF4-FFF2-40B4-BE49-F238E27FC236}">
                <a16:creationId xmlns:a16="http://schemas.microsoft.com/office/drawing/2014/main" id="{EC217226-E217-4D4B-B307-C6A3F25A92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37964" y="4690790"/>
            <a:ext cx="2733950" cy="17207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descr="probe sol ogor_Constanta">
            <a:extLst>
              <a:ext uri="{FF2B5EF4-FFF2-40B4-BE49-F238E27FC236}">
                <a16:creationId xmlns:a16="http://schemas.microsoft.com/office/drawing/2014/main" id="{71797AC3-8111-4A5D-97C1-4DE8229C37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51" y="4612789"/>
            <a:ext cx="1905505" cy="151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DA2D503-0BFD-4BA0-92DE-240F2CD4962A}"/>
              </a:ext>
            </a:extLst>
          </p:cNvPr>
          <p:cNvSpPr txBox="1"/>
          <p:nvPr/>
        </p:nvSpPr>
        <p:spPr>
          <a:xfrm>
            <a:off x="471949" y="4261896"/>
            <a:ext cx="979054" cy="369332"/>
          </a:xfrm>
          <a:prstGeom prst="rect">
            <a:avLst/>
          </a:prstGeom>
          <a:noFill/>
        </p:spPr>
        <p:txBody>
          <a:bodyPr wrap="square" rtlCol="0">
            <a:spAutoFit/>
          </a:bodyPr>
          <a:lstStyle/>
          <a:p>
            <a:pPr algn="ctr"/>
            <a:r>
              <a:rPr lang="en-US" dirty="0"/>
              <a:t>2005</a:t>
            </a:r>
          </a:p>
        </p:txBody>
      </p:sp>
      <p:sp>
        <p:nvSpPr>
          <p:cNvPr id="18" name="TextBox 17">
            <a:extLst>
              <a:ext uri="{FF2B5EF4-FFF2-40B4-BE49-F238E27FC236}">
                <a16:creationId xmlns:a16="http://schemas.microsoft.com/office/drawing/2014/main" id="{E41AE592-6B50-4182-BEBA-B82F5A772FE3}"/>
              </a:ext>
            </a:extLst>
          </p:cNvPr>
          <p:cNvSpPr txBox="1"/>
          <p:nvPr/>
        </p:nvSpPr>
        <p:spPr>
          <a:xfrm>
            <a:off x="3039071" y="4235390"/>
            <a:ext cx="979054" cy="369332"/>
          </a:xfrm>
          <a:prstGeom prst="rect">
            <a:avLst/>
          </a:prstGeom>
          <a:noFill/>
        </p:spPr>
        <p:txBody>
          <a:bodyPr wrap="square" rtlCol="0">
            <a:spAutoFit/>
          </a:bodyPr>
          <a:lstStyle/>
          <a:p>
            <a:pPr algn="ctr"/>
            <a:r>
              <a:rPr lang="en-US" dirty="0"/>
              <a:t>2015</a:t>
            </a:r>
          </a:p>
        </p:txBody>
      </p:sp>
      <p:pic>
        <p:nvPicPr>
          <p:cNvPr id="19" name="Picture 3">
            <a:extLst>
              <a:ext uri="{FF2B5EF4-FFF2-40B4-BE49-F238E27FC236}">
                <a16:creationId xmlns:a16="http://schemas.microsoft.com/office/drawing/2014/main" id="{AEB71131-2930-4C34-B24B-785EE63D65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20154" y="4616797"/>
            <a:ext cx="1548472" cy="2172524"/>
          </a:xfrm>
          <a:prstGeom prst="rect">
            <a:avLst/>
          </a:prstGeom>
          <a:noFill/>
          <a:ln w="9525">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573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8B3860A-3E17-4853-9395-0D6DD4568310}"/>
              </a:ext>
            </a:extLst>
          </p:cNvPr>
          <p:cNvGraphicFramePr>
            <a:graphicFrameLocks noGrp="1"/>
          </p:cNvGraphicFramePr>
          <p:nvPr/>
        </p:nvGraphicFramePr>
        <p:xfrm>
          <a:off x="911595" y="116854"/>
          <a:ext cx="3215005" cy="916305"/>
        </p:xfrm>
        <a:graphic>
          <a:graphicData uri="http://schemas.openxmlformats.org/drawingml/2006/table">
            <a:tbl>
              <a:tblPr firstRow="1" firstCol="1" bandRow="1"/>
              <a:tblGrid>
                <a:gridCol w="3215005">
                  <a:extLst>
                    <a:ext uri="{9D8B030D-6E8A-4147-A177-3AD203B41FA5}">
                      <a16:colId xmlns:a16="http://schemas.microsoft.com/office/drawing/2014/main" val="2753242707"/>
                    </a:ext>
                  </a:extLst>
                </a:gridCol>
              </a:tblGrid>
              <a:tr h="916305">
                <a:tc>
                  <a:txBody>
                    <a:bodyPr/>
                    <a:lstStyle/>
                    <a:p>
                      <a:pPr marL="0" marR="0">
                        <a:spcBef>
                          <a:spcPts val="0"/>
                        </a:spcBef>
                        <a:spcAft>
                          <a:spcPts val="0"/>
                        </a:spcAft>
                        <a:tabLst>
                          <a:tab pos="2880360" algn="ctr"/>
                          <a:tab pos="5760720" algn="r"/>
                        </a:tabLst>
                      </a:pPr>
                      <a:endParaRPr lang="ro-RO"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extLst>
                  <a:ext uri="{0D108BD9-81ED-4DB2-BD59-A6C34878D82A}">
                    <a16:rowId xmlns:a16="http://schemas.microsoft.com/office/drawing/2014/main" val="3251694793"/>
                  </a:ext>
                </a:extLst>
              </a:tr>
            </a:tbl>
          </a:graphicData>
        </a:graphic>
      </p:graphicFrame>
      <p:graphicFrame>
        <p:nvGraphicFramePr>
          <p:cNvPr id="8" name="Object 7">
            <a:extLst>
              <a:ext uri="{FF2B5EF4-FFF2-40B4-BE49-F238E27FC236}">
                <a16:creationId xmlns:a16="http://schemas.microsoft.com/office/drawing/2014/main" id="{6F16B53B-3742-416A-9459-1E4CD066617E}"/>
              </a:ext>
            </a:extLst>
          </p:cNvPr>
          <p:cNvGraphicFramePr>
            <a:graphicFrameLocks noChangeAspect="1"/>
          </p:cNvGraphicFramePr>
          <p:nvPr>
            <p:extLst>
              <p:ext uri="{D42A27DB-BD31-4B8C-83A1-F6EECF244321}">
                <p14:modId xmlns:p14="http://schemas.microsoft.com/office/powerpoint/2010/main" val="4107736700"/>
              </p:ext>
            </p:extLst>
          </p:nvPr>
        </p:nvGraphicFramePr>
        <p:xfrm>
          <a:off x="3294581" y="116854"/>
          <a:ext cx="1190625" cy="1190625"/>
        </p:xfrm>
        <a:graphic>
          <a:graphicData uri="http://schemas.openxmlformats.org/presentationml/2006/ole">
            <mc:AlternateContent xmlns:mc="http://schemas.openxmlformats.org/markup-compatibility/2006">
              <mc:Choice xmlns:v="urn:schemas-microsoft-com:vml" Requires="v">
                <p:oleObj spid="_x0000_s20570" name="Acrobat Document" r:id="rId3" imgW="2162144" imgH="2162160" progId="AcroExch.Document.DC">
                  <p:embed/>
                </p:oleObj>
              </mc:Choice>
              <mc:Fallback>
                <p:oleObj name="Acrobat Document" r:id="rId3" imgW="2162144" imgH="2162160" progId="AcroExch.Document.DC">
                  <p:embed/>
                  <p:pic>
                    <p:nvPicPr>
                      <p:cNvPr id="8" name="Object 7">
                        <a:extLst>
                          <a:ext uri="{FF2B5EF4-FFF2-40B4-BE49-F238E27FC236}">
                            <a16:creationId xmlns:a16="http://schemas.microsoft.com/office/drawing/2014/main" id="{6F16B53B-3742-416A-9459-1E4CD0666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581" y="116854"/>
                        <a:ext cx="1190625" cy="1190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C:\Users\iuliana.ionescu\Downloads\sigla_guv_coroana_albastru.png">
            <a:extLst>
              <a:ext uri="{FF2B5EF4-FFF2-40B4-BE49-F238E27FC236}">
                <a16:creationId xmlns:a16="http://schemas.microsoft.com/office/drawing/2014/main" id="{44BDBE57-441C-4191-BAA5-A38ED544119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8740" y="207523"/>
            <a:ext cx="800100" cy="800100"/>
          </a:xfrm>
          <a:prstGeom prst="rect">
            <a:avLst/>
          </a:prstGeom>
          <a:noFill/>
          <a:ln>
            <a:noFill/>
          </a:ln>
        </p:spPr>
      </p:pic>
      <p:sp>
        <p:nvSpPr>
          <p:cNvPr id="10" name="Rectangle 4">
            <a:extLst>
              <a:ext uri="{FF2B5EF4-FFF2-40B4-BE49-F238E27FC236}">
                <a16:creationId xmlns:a16="http://schemas.microsoft.com/office/drawing/2014/main" id="{9E5CD2F9-1649-489B-AB69-42EA6D7AA236}"/>
              </a:ext>
            </a:extLst>
          </p:cNvPr>
          <p:cNvSpPr>
            <a:spLocks noChangeArrowheads="1"/>
          </p:cNvSpPr>
          <p:nvPr/>
        </p:nvSpPr>
        <p:spPr bwMode="auto">
          <a:xfrm>
            <a:off x="5038195" y="1846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D5F6407-3617-45CE-8978-1435F5C84605}"/>
              </a:ext>
            </a:extLst>
          </p:cNvPr>
          <p:cNvGraphicFramePr>
            <a:graphicFrameLocks noChangeAspect="1"/>
          </p:cNvGraphicFramePr>
          <p:nvPr>
            <p:extLst>
              <p:ext uri="{D42A27DB-BD31-4B8C-83A1-F6EECF244321}">
                <p14:modId xmlns:p14="http://schemas.microsoft.com/office/powerpoint/2010/main" val="2943524246"/>
              </p:ext>
            </p:extLst>
          </p:nvPr>
        </p:nvGraphicFramePr>
        <p:xfrm>
          <a:off x="7404817" y="58776"/>
          <a:ext cx="1209675" cy="1209675"/>
        </p:xfrm>
        <a:graphic>
          <a:graphicData uri="http://schemas.openxmlformats.org/presentationml/2006/ole">
            <mc:AlternateContent xmlns:mc="http://schemas.openxmlformats.org/markup-compatibility/2006">
              <mc:Choice xmlns:v="urn:schemas-microsoft-com:vml" Requires="v">
                <p:oleObj spid="_x0000_s20571" name="Acrobat Document" r:id="rId6" imgW="2162144" imgH="2162160" progId="AcroExch.Document.DC">
                  <p:embed/>
                </p:oleObj>
              </mc:Choice>
              <mc:Fallback>
                <p:oleObj name="Acrobat Document" r:id="rId6" imgW="2162144" imgH="2162160" progId="AcroExch.Document.DC">
                  <p:embed/>
                  <p:pic>
                    <p:nvPicPr>
                      <p:cNvPr id="11" name="Object 10">
                        <a:extLst>
                          <a:ext uri="{FF2B5EF4-FFF2-40B4-BE49-F238E27FC236}">
                            <a16:creationId xmlns:a16="http://schemas.microsoft.com/office/drawing/2014/main" id="{5D5F6407-3617-45CE-8978-1435F5C846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4817" y="58776"/>
                        <a:ext cx="1209675"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a:extLst>
              <a:ext uri="{FF2B5EF4-FFF2-40B4-BE49-F238E27FC236}">
                <a16:creationId xmlns:a16="http://schemas.microsoft.com/office/drawing/2014/main" id="{62B3E87C-6B0A-4F11-ADE1-B0D87DF3F8DF}"/>
              </a:ext>
            </a:extLst>
          </p:cNvPr>
          <p:cNvPicPr/>
          <p:nvPr/>
        </p:nvPicPr>
        <p:blipFill>
          <a:blip r:embed="rId8"/>
          <a:stretch>
            <a:fillRect/>
          </a:stretch>
        </p:blipFill>
        <p:spPr>
          <a:xfrm>
            <a:off x="5212436" y="5908150"/>
            <a:ext cx="513715" cy="493395"/>
          </a:xfrm>
          <a:prstGeom prst="rect">
            <a:avLst/>
          </a:prstGeom>
        </p:spPr>
      </p:pic>
      <p:pic>
        <p:nvPicPr>
          <p:cNvPr id="13" name="Picture 12" descr="3Untitled">
            <a:extLst>
              <a:ext uri="{FF2B5EF4-FFF2-40B4-BE49-F238E27FC236}">
                <a16:creationId xmlns:a16="http://schemas.microsoft.com/office/drawing/2014/main" id="{7BF4EED8-B10F-4228-9E40-E5D6434877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805" y="1291334"/>
            <a:ext cx="6400084" cy="53061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
            <a:extLst>
              <a:ext uri="{FF2B5EF4-FFF2-40B4-BE49-F238E27FC236}">
                <a16:creationId xmlns:a16="http://schemas.microsoft.com/office/drawing/2014/main" id="{65E7E42B-A7C9-4E77-99DE-2540F88EC5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8212" y="1782620"/>
            <a:ext cx="2845983" cy="5029200"/>
          </a:xfrm>
          <a:prstGeom prst="rect">
            <a:avLst/>
          </a:prstGeom>
          <a:noFill/>
          <a:ln w="9525">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AC6A1AAA-DF10-4F8B-B9B3-33A8B8D2B3CF}"/>
              </a:ext>
            </a:extLst>
          </p:cNvPr>
          <p:cNvSpPr/>
          <p:nvPr/>
        </p:nvSpPr>
        <p:spPr>
          <a:xfrm>
            <a:off x="7849382" y="1142586"/>
            <a:ext cx="3801408" cy="584775"/>
          </a:xfrm>
          <a:prstGeom prst="rect">
            <a:avLst/>
          </a:prstGeom>
          <a:ln>
            <a:solidFill>
              <a:srgbClr val="808080"/>
            </a:solidFill>
          </a:ln>
        </p:spPr>
        <p:txBody>
          <a:bodyPr wrap="square">
            <a:spAutoFit/>
          </a:bodyPr>
          <a:lstStyle/>
          <a:p>
            <a:pPr algn="ctr"/>
            <a:r>
              <a:rPr lang="ro-RO" altLang="en-US" sz="1600" b="1" dirty="0">
                <a:solidFill>
                  <a:srgbClr val="000000"/>
                </a:solidFill>
                <a:latin typeface="Trebuchet MS" panose="020B0603020202020204" pitchFamily="34" charset="0"/>
              </a:rPr>
              <a:t>Schema noului sistem de monitoring agrometeorologic</a:t>
            </a:r>
            <a:endParaRPr lang="en-US" altLang="en-US" sz="1600" b="1" dirty="0">
              <a:solidFill>
                <a:srgbClr val="000000"/>
              </a:solidFill>
              <a:latin typeface="Trebuchet MS" panose="020B0603020202020204" pitchFamily="34" charset="0"/>
            </a:endParaRPr>
          </a:p>
        </p:txBody>
      </p:sp>
      <p:pic>
        <p:nvPicPr>
          <p:cNvPr id="16" name="Picture 15">
            <a:extLst>
              <a:ext uri="{FF2B5EF4-FFF2-40B4-BE49-F238E27FC236}">
                <a16:creationId xmlns:a16="http://schemas.microsoft.com/office/drawing/2014/main" id="{7AD55785-E21F-42B4-83C8-1867ADB49F07}"/>
              </a:ext>
            </a:extLst>
          </p:cNvPr>
          <p:cNvPicPr/>
          <p:nvPr/>
        </p:nvPicPr>
        <p:blipFill>
          <a:blip r:embed="rId8"/>
          <a:stretch>
            <a:fillRect/>
          </a:stretch>
        </p:blipFill>
        <p:spPr>
          <a:xfrm>
            <a:off x="191617" y="6235501"/>
            <a:ext cx="513715" cy="493395"/>
          </a:xfrm>
          <a:prstGeom prst="rect">
            <a:avLst/>
          </a:prstGeom>
        </p:spPr>
      </p:pic>
    </p:spTree>
    <p:extLst>
      <p:ext uri="{BB962C8B-B14F-4D97-AF65-F5344CB8AC3E}">
        <p14:creationId xmlns:p14="http://schemas.microsoft.com/office/powerpoint/2010/main" val="174457500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1391</TotalTime>
  <Words>4892</Words>
  <Application>Microsoft Office PowerPoint</Application>
  <PresentationFormat>Widescreen</PresentationFormat>
  <Paragraphs>508</Paragraphs>
  <Slides>32</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Symbol</vt:lpstr>
      <vt:lpstr>Times New Roman</vt:lpstr>
      <vt:lpstr>Trebuchet MS</vt:lpstr>
      <vt:lpstr>Verdana</vt:lpstr>
      <vt:lpstr>Wingdings</vt:lpstr>
      <vt:lpstr>Wingdings 3</vt:lpstr>
      <vt:lpstr>Facet</vt:lpstr>
      <vt:lpstr>Acrobat Document</vt:lpstr>
      <vt:lpstr>FINANTARI EUROPENE  PENTRU  MODERNIZAREA INFRASTRUCTURII DE METEOROLOGIE DIN ROMANIA  Dr. Elena MATEESCU, Director General ADMINISTRATIA NATIONALA DE METEOROLOGIE</vt:lpstr>
      <vt:lpstr>PowerPoint Presentation</vt:lpstr>
      <vt:lpstr>PROIECTE DE MODERNIZARE A INFRASTRUCTURA DE METEOROLOGIE FINANTATE DIN FONDURI EUROPENE</vt:lpstr>
      <vt:lpstr>I. DEZVOLTAREA SISTEMULUI NATIONAL DE MONITORIZARE SI AVERTIZARE A FENOMENELOR METEOROLOGICE PERICULOASE PENTRU ASIGURAREA PROTECTIEI VIETII SI A BUNURILOR MATERIALE   Cod SMIS 59667, POS MEDIU 2007-2013 / IMPLEMENTAT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Actualizarea sistemului operațional de recepție, prelucrare și diseminare a datelor satelitare – POS Mediu 2007 – 2013 </vt:lpstr>
      <vt:lpstr>II. DEZVOLTAREA SISTEMULUI NATIONAL DE MONITORIZARE SI AVERTIZARE A FENOMENELOR METEOROLOGICE PERICULOASE PENTRU ASIGURAREA PROTECTIEI VIETII SI A BUNURILOR MATERIALE  Cod SMIS 2014+ 127994, POIM 2014 – 2020 / IN IMPLEMENTARE </vt:lpstr>
      <vt:lpstr>II. DEZVOLTAREA SISTEMULUI NATIONAL DE MONITORIZARE SI AVERTIZARE A FENOMENELOR METEOROLOGICE PERICULOASE PENTRU ASIGURAREA PROTECTIEI VIETII SI A BUNURILOR MATERIALE   Cod SMIS 2014+ 127994, POIM 2014 – 2020 / IN IMPLEMENTARE</vt:lpstr>
      <vt:lpstr>II. DEZVOLTAREA SISTEMULUI NATIONAL DE MONITORIZARE SI AVERTIZARE A FENOMENELOR METEOROLOGICE PERICULOASE PENTRU ASIGURAREA PROTECTIEI VIETII SI A BUNURILOR MATERIALE  Cod SMIS 2014+ 127994, POIM 2014 - 2020</vt:lpstr>
      <vt:lpstr>II. DEZVOLTAREA SISTEMULUI NATIONAL DE MONITORIZARE SI AVERTIZARE A FENOMENELOR METEOROLOGICE PERICULOASE PENTRU ASIGURAREA PROTECTIEI VIETII SI A BUNURILOR MATERIALE  Cod SMIS 2014+ 127994, POIM 2014 - 2020</vt:lpstr>
      <vt:lpstr>PowerPoint Presentation</vt:lpstr>
      <vt:lpstr>II. DEZVOLTAREA SISTEMULUI NATIONAL DE MONITORIZARE SI AVERTIZARE A FENOMENELOR METEOROLOGICE PERICULOASE PENTRU ASIGURAREA PROTECTIEI VIETII SI A BUNURILOR MATERIALE  Cod SMIS 2014+ 127994, POIM 2014 - 2020</vt:lpstr>
      <vt:lpstr>PowerPoint Presentation</vt:lpstr>
      <vt:lpstr>II. DEZVOLTAREA SISTEMULUI NATIONAL DE MONITORIZARE SI AVERTIZARE A FENOMENELOR METEOROLOGICE PERICULOASE PENTRU ASIGURAREA PROTECTIEI VIETII SI A BUNURILOR MATERIALE  Cod SMIS 2014+ 127994, POIM 2014 - 2020</vt:lpstr>
      <vt:lpstr>II. DEZVOLTAREA SISTEMULUI NATIONAL DE MONITORIZARE SI AVERTIZARE A FENOMENELOR METEOROLOGICE PERICULOASE PENTRU ASIGURAREA PROTECTIEI VIETII SI A BUNURILOR MATERIALE  Cod SMIS 2014+ 127994, POIM 2014 - 2020</vt:lpstr>
      <vt:lpstr>PowerPoint Presentation</vt:lpstr>
      <vt:lpstr>III. Asistenta tehnica pentru pregatirea Aplicatiei de Finantare si a documentatiilor de atribuire pentru Proiectul INFRAMETEO, POIM 2014-2020 / IN evaluare</vt:lpstr>
      <vt:lpstr>IV.  Modernizarea infrastructurii de monitorizare şi avertizare a fenomenelor hidro-meteorologice severe în vederea asigurării protecţiei vieţii şi a bunurilor materiale - InFRAMeteO, POIM 2014 – 2020 / IN PREGATIRE</vt:lpstr>
      <vt:lpstr>PowerPoint Presentation</vt:lpstr>
      <vt:lpstr>PowerPoint Presentation</vt:lpstr>
      <vt:lpstr>PowerPoint Presentation</vt:lpstr>
      <vt:lpstr>      modernizarea infrastructurii de monitorizare şi avertizare a fenomenelor hidro-meteorologice severe în vederea asigurării protecţiei vieţii şi a bunurilor materiale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PROIECTE FINANTATE DIN FONDURI EUROPENE</dc:title>
  <dc:creator>Ionescu Iuliana</dc:creator>
  <cp:lastModifiedBy>elena.mateescu@meteo.local</cp:lastModifiedBy>
  <cp:revision>135</cp:revision>
  <cp:lastPrinted>2019-08-28T06:42:14Z</cp:lastPrinted>
  <dcterms:created xsi:type="dcterms:W3CDTF">2019-02-26T07:42:26Z</dcterms:created>
  <dcterms:modified xsi:type="dcterms:W3CDTF">2019-10-24T06:14:25Z</dcterms:modified>
</cp:coreProperties>
</file>